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handoutMasterIdLst>
    <p:handoutMasterId r:id="rId73"/>
  </p:handoutMasterIdLst>
  <p:sldIdLst>
    <p:sldId id="256" r:id="rId2"/>
    <p:sldId id="300" r:id="rId3"/>
    <p:sldId id="301" r:id="rId4"/>
    <p:sldId id="258" r:id="rId5"/>
    <p:sldId id="264" r:id="rId6"/>
    <p:sldId id="265" r:id="rId7"/>
    <p:sldId id="266" r:id="rId8"/>
    <p:sldId id="267" r:id="rId9"/>
    <p:sldId id="268" r:id="rId10"/>
    <p:sldId id="269" r:id="rId11"/>
    <p:sldId id="270" r:id="rId12"/>
    <p:sldId id="274" r:id="rId13"/>
    <p:sldId id="275" r:id="rId14"/>
    <p:sldId id="272" r:id="rId15"/>
    <p:sldId id="276" r:id="rId16"/>
    <p:sldId id="273" r:id="rId17"/>
    <p:sldId id="278" r:id="rId18"/>
    <p:sldId id="279" r:id="rId19"/>
    <p:sldId id="280" r:id="rId20"/>
    <p:sldId id="281" r:id="rId21"/>
    <p:sldId id="284" r:id="rId22"/>
    <p:sldId id="282" r:id="rId23"/>
    <p:sldId id="283" r:id="rId24"/>
    <p:sldId id="285" r:id="rId25"/>
    <p:sldId id="288" r:id="rId26"/>
    <p:sldId id="289" r:id="rId27"/>
    <p:sldId id="290" r:id="rId28"/>
    <p:sldId id="291" r:id="rId29"/>
    <p:sldId id="292" r:id="rId30"/>
    <p:sldId id="294" r:id="rId31"/>
    <p:sldId id="295" r:id="rId32"/>
    <p:sldId id="296" r:id="rId33"/>
    <p:sldId id="297" r:id="rId34"/>
    <p:sldId id="298" r:id="rId35"/>
    <p:sldId id="299" r:id="rId36"/>
    <p:sldId id="302"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13" r:id="rId58"/>
    <p:sldId id="303" r:id="rId59"/>
    <p:sldId id="306" r:id="rId60"/>
    <p:sldId id="304" r:id="rId61"/>
    <p:sldId id="307" r:id="rId62"/>
    <p:sldId id="308" r:id="rId63"/>
    <p:sldId id="309" r:id="rId64"/>
    <p:sldId id="310" r:id="rId65"/>
    <p:sldId id="311" r:id="rId66"/>
    <p:sldId id="312" r:id="rId67"/>
    <p:sldId id="334" r:id="rId68"/>
    <p:sldId id="336" r:id="rId69"/>
    <p:sldId id="338" r:id="rId70"/>
    <p:sldId id="33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2943"/>
  </p:normalViewPr>
  <p:slideViewPr>
    <p:cSldViewPr snapToGrid="0" snapToObjects="1">
      <p:cViewPr>
        <p:scale>
          <a:sx n="100" d="100"/>
          <a:sy n="100" d="100"/>
        </p:scale>
        <p:origin x="1560" y="5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266948-AD88-8D47-A5FE-11557EF5C9F4}" type="datetimeFigureOut">
              <a:rPr kumimoji="1" lang="zh-CN" altLang="en-US" smtClean="0"/>
              <a:t>2017/8/9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5B486F-6542-5D41-8651-65F3A002C78B}" type="slidenum">
              <a:rPr kumimoji="1" lang="zh-CN" altLang="en-US" smtClean="0"/>
              <a:t>‹#›</a:t>
            </a:fld>
            <a:endParaRPr kumimoji="1" lang="zh-CN" altLang="en-US"/>
          </a:p>
        </p:txBody>
      </p:sp>
    </p:spTree>
    <p:extLst>
      <p:ext uri="{BB962C8B-B14F-4D97-AF65-F5344CB8AC3E}">
        <p14:creationId xmlns:p14="http://schemas.microsoft.com/office/powerpoint/2010/main" val="1508767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5B97E-7407-174C-B1FE-50DCAF439E95}" type="datetimeFigureOut">
              <a:rPr kumimoji="1" lang="zh-CN" altLang="en-US" smtClean="0"/>
              <a:t>2017/8/9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95948-3C18-A44E-A956-56D1163488B8}" type="slidenum">
              <a:rPr kumimoji="1" lang="zh-CN" altLang="en-US" smtClean="0"/>
              <a:t>‹#›</a:t>
            </a:fld>
            <a:endParaRPr kumimoji="1" lang="zh-CN" altLang="en-US"/>
          </a:p>
        </p:txBody>
      </p:sp>
    </p:spTree>
    <p:extLst>
      <p:ext uri="{BB962C8B-B14F-4D97-AF65-F5344CB8AC3E}">
        <p14:creationId xmlns:p14="http://schemas.microsoft.com/office/powerpoint/2010/main" val="5604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a:t>
            </a:fld>
            <a:endParaRPr kumimoji="1" lang="zh-CN" altLang="en-US"/>
          </a:p>
        </p:txBody>
      </p:sp>
    </p:spTree>
    <p:extLst>
      <p:ext uri="{BB962C8B-B14F-4D97-AF65-F5344CB8AC3E}">
        <p14:creationId xmlns:p14="http://schemas.microsoft.com/office/powerpoint/2010/main" val="183878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37</a:t>
            </a:fld>
            <a:endParaRPr kumimoji="1" lang="zh-CN" altLang="en-US"/>
          </a:p>
        </p:txBody>
      </p:sp>
    </p:spTree>
    <p:extLst>
      <p:ext uri="{BB962C8B-B14F-4D97-AF65-F5344CB8AC3E}">
        <p14:creationId xmlns:p14="http://schemas.microsoft.com/office/powerpoint/2010/main" val="168066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38</a:t>
            </a:fld>
            <a:endParaRPr kumimoji="1" lang="zh-CN" altLang="en-US"/>
          </a:p>
        </p:txBody>
      </p:sp>
    </p:spTree>
    <p:extLst>
      <p:ext uri="{BB962C8B-B14F-4D97-AF65-F5344CB8AC3E}">
        <p14:creationId xmlns:p14="http://schemas.microsoft.com/office/powerpoint/2010/main" val="145565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39</a:t>
            </a:fld>
            <a:endParaRPr kumimoji="1" lang="zh-CN" altLang="en-US"/>
          </a:p>
        </p:txBody>
      </p:sp>
    </p:spTree>
    <p:extLst>
      <p:ext uri="{BB962C8B-B14F-4D97-AF65-F5344CB8AC3E}">
        <p14:creationId xmlns:p14="http://schemas.microsoft.com/office/powerpoint/2010/main" val="11818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40</a:t>
            </a:fld>
            <a:endParaRPr kumimoji="1" lang="zh-CN" altLang="en-US"/>
          </a:p>
        </p:txBody>
      </p:sp>
    </p:spTree>
    <p:extLst>
      <p:ext uri="{BB962C8B-B14F-4D97-AF65-F5344CB8AC3E}">
        <p14:creationId xmlns:p14="http://schemas.microsoft.com/office/powerpoint/2010/main" val="94909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41</a:t>
            </a:fld>
            <a:endParaRPr kumimoji="1" lang="zh-CN" altLang="en-US"/>
          </a:p>
        </p:txBody>
      </p:sp>
    </p:spTree>
    <p:extLst>
      <p:ext uri="{BB962C8B-B14F-4D97-AF65-F5344CB8AC3E}">
        <p14:creationId xmlns:p14="http://schemas.microsoft.com/office/powerpoint/2010/main" val="65580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42</a:t>
            </a:fld>
            <a:endParaRPr kumimoji="1" lang="zh-CN" altLang="en-US"/>
          </a:p>
        </p:txBody>
      </p:sp>
    </p:spTree>
    <p:extLst>
      <p:ext uri="{BB962C8B-B14F-4D97-AF65-F5344CB8AC3E}">
        <p14:creationId xmlns:p14="http://schemas.microsoft.com/office/powerpoint/2010/main" val="68265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43</a:t>
            </a:fld>
            <a:endParaRPr kumimoji="1" lang="zh-CN" altLang="en-US"/>
          </a:p>
        </p:txBody>
      </p:sp>
    </p:spTree>
    <p:extLst>
      <p:ext uri="{BB962C8B-B14F-4D97-AF65-F5344CB8AC3E}">
        <p14:creationId xmlns:p14="http://schemas.microsoft.com/office/powerpoint/2010/main" val="122396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44</a:t>
            </a:fld>
            <a:endParaRPr kumimoji="1" lang="zh-CN" altLang="en-US"/>
          </a:p>
        </p:txBody>
      </p:sp>
    </p:spTree>
    <p:extLst>
      <p:ext uri="{BB962C8B-B14F-4D97-AF65-F5344CB8AC3E}">
        <p14:creationId xmlns:p14="http://schemas.microsoft.com/office/powerpoint/2010/main" val="418477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45</a:t>
            </a:fld>
            <a:endParaRPr kumimoji="1" lang="zh-CN" altLang="en-US"/>
          </a:p>
        </p:txBody>
      </p:sp>
    </p:spTree>
    <p:extLst>
      <p:ext uri="{BB962C8B-B14F-4D97-AF65-F5344CB8AC3E}">
        <p14:creationId xmlns:p14="http://schemas.microsoft.com/office/powerpoint/2010/main" val="1651651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46</a:t>
            </a:fld>
            <a:endParaRPr kumimoji="1" lang="zh-CN" altLang="en-US"/>
          </a:p>
        </p:txBody>
      </p:sp>
    </p:spTree>
    <p:extLst>
      <p:ext uri="{BB962C8B-B14F-4D97-AF65-F5344CB8AC3E}">
        <p14:creationId xmlns:p14="http://schemas.microsoft.com/office/powerpoint/2010/main" val="30664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的经历比较奇特，他并非科班出身的开发者，在</a:t>
            </a:r>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年的时候他还在纽约的罗彻斯特大学数学系读博士，期间有研究一些分形、分类以及</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adic</a:t>
            </a:r>
            <a:r>
              <a:rPr lang="zh-CN" altLang="en-US" sz="1200" b="0" i="0" kern="1200" dirty="0" smtClean="0">
                <a:solidFill>
                  <a:schemeClr val="tx1"/>
                </a:solidFill>
                <a:effectLst/>
                <a:latin typeface="+mn-lt"/>
                <a:ea typeface="+mn-ea"/>
                <a:cs typeface="+mn-cs"/>
              </a:rPr>
              <a:t>分析，这些都跟开源和编程没啥关系。</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年，也许是厌倦了读博的无聊，他产生了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世界那么大，我想去看看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的念头，做出了退学的决定，然后一个人来到智利的</a:t>
            </a:r>
            <a:r>
              <a:rPr lang="en-US" altLang="zh-CN" sz="1200" b="0" i="0" kern="1200" dirty="0" smtClean="0">
                <a:solidFill>
                  <a:schemeClr val="tx1"/>
                </a:solidFill>
                <a:effectLst/>
                <a:latin typeface="+mn-lt"/>
                <a:ea typeface="+mn-ea"/>
                <a:cs typeface="+mn-cs"/>
              </a:rPr>
              <a:t>Valparaiso</a:t>
            </a:r>
            <a:r>
              <a:rPr lang="zh-CN" altLang="en-US" sz="1200" b="0" i="0" kern="1200" dirty="0" smtClean="0">
                <a:solidFill>
                  <a:schemeClr val="tx1"/>
                </a:solidFill>
                <a:effectLst/>
                <a:latin typeface="+mn-lt"/>
                <a:ea typeface="+mn-ea"/>
                <a:cs typeface="+mn-cs"/>
              </a:rPr>
              <a:t>小镇。那时候他尚不知道找一个什么样的工作来糊口，期间他曾熬夜做了一些不切实际的研究，如如何通过云进行通信。下面是这个阶段他产出的中间产物，与后来苹果发布的</a:t>
            </a:r>
            <a:r>
              <a:rPr lang="en-US" altLang="zh-CN" sz="1200" b="0" i="0" kern="1200" dirty="0" smtClean="0">
                <a:solidFill>
                  <a:schemeClr val="tx1"/>
                </a:solidFill>
                <a:effectLst/>
                <a:latin typeface="+mn-lt"/>
                <a:ea typeface="+mn-ea"/>
                <a:cs typeface="+mn-cs"/>
              </a:rPr>
              <a:t>iCloud</a:t>
            </a:r>
            <a:r>
              <a:rPr lang="zh-CN" altLang="en-US" sz="1200" b="0" i="0" kern="1200" dirty="0" smtClean="0">
                <a:solidFill>
                  <a:schemeClr val="tx1"/>
                </a:solidFill>
                <a:effectLst/>
                <a:latin typeface="+mn-lt"/>
                <a:ea typeface="+mn-ea"/>
                <a:cs typeface="+mn-cs"/>
              </a:rPr>
              <a:t>似乎有那么点相似。</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从那起，</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不知道是否因为生活的关系，他开始学习网站开发了，走上了码农的道路。那时候</a:t>
            </a:r>
            <a:r>
              <a:rPr lang="en-US" altLang="zh-CN" sz="1200" b="0" i="0" kern="1200" dirty="0" smtClean="0">
                <a:solidFill>
                  <a:schemeClr val="tx1"/>
                </a:solidFill>
                <a:effectLst/>
                <a:latin typeface="+mn-lt"/>
                <a:ea typeface="+mn-ea"/>
                <a:cs typeface="+mn-cs"/>
              </a:rPr>
              <a:t>Ruby on Rails</a:t>
            </a:r>
            <a:r>
              <a:rPr lang="zh-CN" altLang="en-US" sz="1200" b="0" i="0" kern="1200" dirty="0" smtClean="0">
                <a:solidFill>
                  <a:schemeClr val="tx1"/>
                </a:solidFill>
                <a:effectLst/>
                <a:latin typeface="+mn-lt"/>
                <a:ea typeface="+mn-ea"/>
                <a:cs typeface="+mn-cs"/>
              </a:rPr>
              <a:t>很火，他也不例外的学习了它。从那时候开始，</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的生活方式就是接项目，然后去客户的地方工作，在他眼中，拿工资和上班其实就是去那里旅行。此后他去过很多地方，如阿根廷的布宜诺斯艾利斯、德国的科隆、奥地利的维也纳。</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经过两年的工作后，成为了高性能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服务器的专家，从接开发应用到变成专门帮客户解决性能问题的专家。期间他开始写一些开源项目帮助客户解决</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服务器的高并发性能问题，尝试过的语言有</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。当然这些尝试都最终失败了，只有其中通过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写的</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服务库</a:t>
            </a:r>
            <a:r>
              <a:rPr lang="en-US" altLang="zh-CN" sz="1200" b="0" i="0" kern="1200" dirty="0" err="1" smtClean="0">
                <a:solidFill>
                  <a:schemeClr val="tx1"/>
                </a:solidFill>
                <a:effectLst/>
                <a:latin typeface="+mn-lt"/>
                <a:ea typeface="+mn-ea"/>
                <a:cs typeface="+mn-cs"/>
              </a:rPr>
              <a:t>libebb</a:t>
            </a:r>
            <a:r>
              <a:rPr lang="zh-CN" altLang="en-US" sz="1200" b="0" i="0" kern="1200" dirty="0" smtClean="0">
                <a:solidFill>
                  <a:schemeClr val="tx1"/>
                </a:solidFill>
                <a:effectLst/>
                <a:latin typeface="+mn-lt"/>
                <a:ea typeface="+mn-ea"/>
                <a:cs typeface="+mn-cs"/>
              </a:rPr>
              <a:t>项目略有起色，基本上算作</a:t>
            </a:r>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的前身。这些失败各有各的原因，</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因为虚拟机性能太烂而无法解决根本问题，</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代码的性能高，但是让业务通过</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进行开发显然是不太现实的事情，</a:t>
            </a:r>
            <a:r>
              <a:rPr lang="en-US" altLang="zh-CN" sz="1200" b="0" i="0" kern="1200" dirty="0" err="1" smtClean="0">
                <a:solidFill>
                  <a:schemeClr val="tx1"/>
                </a:solidFill>
                <a:effectLst/>
                <a:latin typeface="+mn-lt"/>
                <a:ea typeface="+mn-ea"/>
                <a:cs typeface="+mn-cs"/>
              </a:rPr>
              <a:t>Lua</a:t>
            </a:r>
            <a:r>
              <a:rPr lang="zh-CN" altLang="en-US" sz="1200" b="0" i="0" kern="1200" dirty="0" smtClean="0">
                <a:solidFill>
                  <a:schemeClr val="tx1"/>
                </a:solidFill>
                <a:effectLst/>
                <a:latin typeface="+mn-lt"/>
                <a:ea typeface="+mn-ea"/>
                <a:cs typeface="+mn-cs"/>
              </a:rPr>
              <a:t>则是已有的同步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导致无法发挥性能优势。虽然经历了失败，但</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大致的感觉到了解决问题的关键是要通过事件驱动和异步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来达成目的。</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在他快绝望的时候，</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引擎来了。</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满足他关于高性能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服务器的想象：</a:t>
            </a:r>
          </a:p>
          <a:p>
            <a:r>
              <a:rPr lang="zh-CN" altLang="en-US" sz="1200" b="0" i="0" kern="1200" dirty="0" smtClean="0">
                <a:solidFill>
                  <a:schemeClr val="tx1"/>
                </a:solidFill>
                <a:effectLst/>
                <a:latin typeface="+mn-lt"/>
                <a:ea typeface="+mn-ea"/>
                <a:cs typeface="+mn-cs"/>
              </a:rPr>
              <a:t>没有历史包袱，没有同步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。不会出现一个同步</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导致事件循环性能急剧降低的情况。</a:t>
            </a:r>
          </a:p>
          <a:p>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性能足够好，远远比</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Ruby</a:t>
            </a:r>
            <a:r>
              <a:rPr lang="zh-CN" altLang="en-US" sz="1200" b="0" i="0" kern="1200" dirty="0" smtClean="0">
                <a:solidFill>
                  <a:schemeClr val="tx1"/>
                </a:solidFill>
                <a:effectLst/>
                <a:latin typeface="+mn-lt"/>
                <a:ea typeface="+mn-ea"/>
                <a:cs typeface="+mn-cs"/>
              </a:rPr>
              <a:t>等其他脚本语言的引擎快。</a:t>
            </a:r>
          </a:p>
          <a:p>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语言的闭包特性非常方便，比</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中的回调函数好用。</a:t>
            </a:r>
          </a:p>
          <a:p>
            <a:r>
              <a:rPr lang="zh-CN" altLang="en-US" sz="1200" b="0" i="0" kern="1200" dirty="0" smtClean="0">
                <a:solidFill>
                  <a:schemeClr val="tx1"/>
                </a:solidFill>
                <a:effectLst/>
                <a:latin typeface="+mn-lt"/>
                <a:ea typeface="+mn-ea"/>
                <a:cs typeface="+mn-cs"/>
              </a:rPr>
              <a:t>于是在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月，按新的想法他提交了项目的第一行代码，这个项目的名字最终被定名为“</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正式向外界宣布他做的这个项目。</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年底，</a:t>
            </a:r>
            <a:r>
              <a:rPr lang="en-US" altLang="zh-CN" sz="1200" b="0" i="0" kern="1200" dirty="0" smtClean="0">
                <a:solidFill>
                  <a:schemeClr val="tx1"/>
                </a:solidFill>
                <a:effectLst/>
                <a:latin typeface="+mn-lt"/>
                <a:ea typeface="+mn-ea"/>
                <a:cs typeface="+mn-cs"/>
              </a:rPr>
              <a:t>Ryan Dahl</a:t>
            </a:r>
            <a:r>
              <a:rPr lang="zh-CN" altLang="en-US" sz="1200" b="0" i="0" kern="1200" dirty="0" smtClean="0">
                <a:solidFill>
                  <a:schemeClr val="tx1"/>
                </a:solidFill>
                <a:effectLst/>
                <a:latin typeface="+mn-lt"/>
                <a:ea typeface="+mn-ea"/>
                <a:cs typeface="+mn-cs"/>
              </a:rPr>
              <a:t>在柏林举行的</a:t>
            </a:r>
            <a:r>
              <a:rPr lang="en-US" altLang="zh-CN" sz="1200" b="0" i="0" kern="1200" dirty="0" err="1" smtClean="0">
                <a:solidFill>
                  <a:schemeClr val="tx1"/>
                </a:solidFill>
                <a:effectLst/>
                <a:latin typeface="+mn-lt"/>
                <a:ea typeface="+mn-ea"/>
                <a:cs typeface="+mn-cs"/>
              </a:rPr>
              <a:t>JSConf</a:t>
            </a:r>
            <a:r>
              <a:rPr lang="en-US" altLang="zh-CN" sz="1200" b="0" i="0" kern="1200" dirty="0" smtClean="0">
                <a:solidFill>
                  <a:schemeClr val="tx1"/>
                </a:solidFill>
                <a:effectLst/>
                <a:latin typeface="+mn-lt"/>
                <a:ea typeface="+mn-ea"/>
                <a:cs typeface="+mn-cs"/>
              </a:rPr>
              <a:t> EU</a:t>
            </a:r>
            <a:r>
              <a:rPr lang="zh-CN" altLang="en-US" sz="1200" b="0" i="0" kern="1200" dirty="0" smtClean="0">
                <a:solidFill>
                  <a:schemeClr val="tx1"/>
                </a:solidFill>
                <a:effectLst/>
                <a:latin typeface="+mn-lt"/>
                <a:ea typeface="+mn-ea"/>
                <a:cs typeface="+mn-cs"/>
              </a:rPr>
              <a:t>会议上发表关于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的演讲，之后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逐渐流行于世。</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以上就是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项目的由来，是一个专注于实现高性能</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服务器优化的专家，几经探索，几经挫折后，遇到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而诞生的项目。</a:t>
            </a:r>
          </a:p>
          <a:p>
            <a:endParaRPr lang="en-US" altLang="zh-CN" sz="1200" b="0" i="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9</a:t>
            </a:fld>
            <a:endParaRPr kumimoji="1" lang="zh-CN" altLang="en-US"/>
          </a:p>
        </p:txBody>
      </p:sp>
    </p:spTree>
    <p:extLst>
      <p:ext uri="{BB962C8B-B14F-4D97-AF65-F5344CB8AC3E}">
        <p14:creationId xmlns:p14="http://schemas.microsoft.com/office/powerpoint/2010/main" val="4115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47</a:t>
            </a:fld>
            <a:endParaRPr kumimoji="1" lang="zh-CN" altLang="en-US"/>
          </a:p>
        </p:txBody>
      </p:sp>
    </p:spTree>
    <p:extLst>
      <p:ext uri="{BB962C8B-B14F-4D97-AF65-F5344CB8AC3E}">
        <p14:creationId xmlns:p14="http://schemas.microsoft.com/office/powerpoint/2010/main" val="26107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乍一看似乎每次添加一个属性都创建一个新的隐藏类非常低效。实际上，利用类转移信息，隐藏类可以被重用。下次创建一个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对象时，就可以直接共享由最初那个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对象所创建出来的隐藏类。</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例如，又有一个</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对象被创建出来，一开始</a:t>
            </a:r>
            <a:r>
              <a:rPr lang="en-US" altLang="zh-CN" sz="1200" b="0" i="0" kern="1200" dirty="0" smtClean="0">
                <a:solidFill>
                  <a:schemeClr val="tx1"/>
                </a:solidFill>
                <a:effectLst/>
                <a:latin typeface="+mn-lt"/>
                <a:ea typeface="+mn-ea"/>
                <a:cs typeface="+mn-cs"/>
              </a:rPr>
              <a:t>Point</a:t>
            </a:r>
            <a:r>
              <a:rPr lang="zh-CN" altLang="en-US" sz="1200" b="0" i="0" kern="1200" dirty="0" smtClean="0">
                <a:solidFill>
                  <a:schemeClr val="tx1"/>
                </a:solidFill>
                <a:effectLst/>
                <a:latin typeface="+mn-lt"/>
                <a:ea typeface="+mn-ea"/>
                <a:cs typeface="+mn-cs"/>
              </a:rPr>
              <a:t>对象没有任何属性，它的隐藏类将会被设置为</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C0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）。当属性</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被添加到对象中时，</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又通过</a:t>
            </a:r>
            <a:r>
              <a:rPr lang="en-US" altLang="zh-CN" sz="1200" b="0" i="0" kern="1200" dirty="0" smtClean="0">
                <a:solidFill>
                  <a:schemeClr val="tx1"/>
                </a:solidFill>
                <a:effectLst/>
                <a:latin typeface="+mn-lt"/>
                <a:ea typeface="+mn-ea"/>
                <a:cs typeface="+mn-cs"/>
              </a:rPr>
              <a:t>C1</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的类转移信息将对象的隐藏类更新为</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，并直接将</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的属性值写入到由</a:t>
            </a:r>
            <a:r>
              <a:rPr lang="en-US" altLang="zh-CN" sz="1200" b="0" i="0" kern="1200" dirty="0" smtClean="0">
                <a:solidFill>
                  <a:schemeClr val="tx1"/>
                </a:solidFill>
                <a:effectLst/>
                <a:latin typeface="+mn-lt"/>
                <a:ea typeface="+mn-ea"/>
                <a:cs typeface="+mn-cs"/>
              </a:rPr>
              <a:t>C2</a:t>
            </a:r>
            <a:r>
              <a:rPr lang="zh-CN" altLang="en-US" sz="1200" b="0" i="0" kern="1200" dirty="0" smtClean="0">
                <a:solidFill>
                  <a:schemeClr val="tx1"/>
                </a:solidFill>
                <a:effectLst/>
                <a:latin typeface="+mn-lt"/>
                <a:ea typeface="+mn-ea"/>
                <a:cs typeface="+mn-cs"/>
              </a:rPr>
              <a:t>所指定的位置（偏移量</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）。尽管</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比通常的面向对象编程语言都更加动态一些，然而大部分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程序都会表现出像上文描述的那样运行时高度结构重用的行为特征来。使用隐藏类主要有两个好处：属性访问不再需要动态字典查找；为</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使用经典的基于类的优化和内联缓存技术创造了条件。</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48</a:t>
            </a:fld>
            <a:endParaRPr kumimoji="1" lang="zh-CN" altLang="en-US"/>
          </a:p>
        </p:txBody>
      </p:sp>
    </p:spTree>
    <p:extLst>
      <p:ext uri="{BB962C8B-B14F-4D97-AF65-F5344CB8AC3E}">
        <p14:creationId xmlns:p14="http://schemas.microsoft.com/office/powerpoint/2010/main" val="340436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如果对象的隐藏类和缓存的隐藏类不一样，执行会跳转到</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运行系统中处理内联缓存预测失败的地方，在那里原来的内联代码会被修改，以移除相应的内联缓存优化。如果预测成功，属性</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的值会被直接读出来。</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当有许多对象共享同一个隐藏类时，这样的实现方式下，属性的访问速度可以接近大多数动态语言。使用内联缓存代码和隐藏类实现属性访问的方式与动态代码生成和优化的方式结合起来，让大部分</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代码的运行效率得以大幅提升。</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49</a:t>
            </a:fld>
            <a:endParaRPr kumimoji="1" lang="zh-CN" altLang="en-US"/>
          </a:p>
        </p:txBody>
      </p:sp>
    </p:spTree>
    <p:extLst>
      <p:ext uri="{BB962C8B-B14F-4D97-AF65-F5344CB8AC3E}">
        <p14:creationId xmlns:p14="http://schemas.microsoft.com/office/powerpoint/2010/main" val="1465162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50</a:t>
            </a:fld>
            <a:endParaRPr kumimoji="1" lang="zh-CN" altLang="en-US"/>
          </a:p>
        </p:txBody>
      </p:sp>
    </p:spTree>
    <p:extLst>
      <p:ext uri="{BB962C8B-B14F-4D97-AF65-F5344CB8AC3E}">
        <p14:creationId xmlns:p14="http://schemas.microsoft.com/office/powerpoint/2010/main" val="206406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Unoptimized</a:t>
            </a:r>
            <a:r>
              <a:rPr lang="zh-CN" altLang="en-US" dirty="0" smtClean="0"/>
              <a:t> 未优化 </a:t>
            </a:r>
            <a:r>
              <a:rPr lang="en-US" altLang="zh-CN" dirty="0" smtClean="0"/>
              <a:t>-&gt;</a:t>
            </a:r>
            <a:r>
              <a:rPr lang="zh-CN" altLang="en-US" baseline="0" dirty="0" smtClean="0"/>
              <a:t> </a:t>
            </a:r>
            <a:r>
              <a:rPr lang="en-US" altLang="zh-CN" baseline="0" dirty="0" smtClean="0"/>
              <a:t>hot</a:t>
            </a:r>
            <a:r>
              <a:rPr lang="zh-CN" altLang="en-US" baseline="0" dirty="0" smtClean="0"/>
              <a:t>  </a:t>
            </a:r>
            <a:r>
              <a:rPr lang="en-US" altLang="zh-CN" baseline="0" dirty="0" smtClean="0"/>
              <a:t>-&gt;</a:t>
            </a:r>
            <a:r>
              <a:rPr lang="zh-CN" altLang="en-US" baseline="0" dirty="0" smtClean="0"/>
              <a:t> </a:t>
            </a:r>
            <a:r>
              <a:rPr lang="en-US" altLang="zh-CN" sz="1200" dirty="0" smtClean="0">
                <a:solidFill>
                  <a:srgbClr val="333333"/>
                </a:solidFill>
                <a:latin typeface="PingFang SC" charset="-122"/>
                <a:ea typeface="PingFang SC" charset="-122"/>
                <a:cs typeface="PingFang SC" charset="-122"/>
              </a:rPr>
              <a:t>Optimized</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优化</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&lt;-&gt;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Deoptimized</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去优化</a:t>
            </a:r>
            <a:r>
              <a:rPr lang="en-US" altLang="zh-CN" sz="1200" dirty="0" smtClean="0">
                <a:solidFill>
                  <a:srgbClr val="333333"/>
                </a:solidFill>
                <a:latin typeface="PingFang SC" charset="-122"/>
                <a:ea typeface="PingFang SC" charset="-122"/>
                <a:cs typeface="PingFang SC" charset="-122"/>
              </a:rPr>
              <a:t>)-&gt;</a:t>
            </a:r>
            <a:r>
              <a:rPr lang="zh-CN" altLang="en-US" sz="1200" baseline="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too many </a:t>
            </a:r>
            <a:r>
              <a:rPr lang="en-US" altLang="zh-CN" sz="1200" dirty="0" err="1" smtClean="0">
                <a:solidFill>
                  <a:srgbClr val="333333"/>
                </a:solidFill>
                <a:latin typeface="PingFang SC" charset="-122"/>
                <a:ea typeface="PingFang SC" charset="-122"/>
                <a:cs typeface="PingFang SC" charset="-122"/>
              </a:rPr>
              <a:t>deoptimizations</a:t>
            </a:r>
            <a:r>
              <a:rPr lang="en-US" altLang="zh-CN" sz="1200" dirty="0" smtClean="0">
                <a:solidFill>
                  <a:srgbClr val="333333"/>
                </a:solidFill>
                <a:latin typeface="PingFang SC" charset="-122"/>
                <a:ea typeface="PingFang SC" charset="-122"/>
                <a:cs typeface="PingFang SC" charset="-122"/>
              </a:rPr>
              <a:t> </a:t>
            </a:r>
            <a:r>
              <a:rPr lang="zh-CN" altLang="en-US" sz="1200" dirty="0" smtClean="0">
                <a:solidFill>
                  <a:srgbClr val="333333"/>
                </a:solidFill>
                <a:latin typeface="PingFang SC" charset="-122"/>
                <a:ea typeface="PingFang SC" charset="-122"/>
                <a:cs typeface="PingFang SC" charset="-122"/>
              </a:rPr>
              <a:t>（太多的优化）</a:t>
            </a:r>
            <a:r>
              <a:rPr lang="en-US" altLang="zh-CN" sz="1200" dirty="0" smtClean="0">
                <a:solidFill>
                  <a:srgbClr val="333333"/>
                </a:solidFill>
                <a:latin typeface="PingFang SC" charset="-122"/>
                <a:ea typeface="PingFang SC" charset="-122"/>
                <a:cs typeface="PingFang SC" charset="-122"/>
              </a:rPr>
              <a:t>-&gt;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不再优化</a:t>
            </a:r>
            <a:r>
              <a:rPr lang="en-US" altLang="zh-CN" sz="1200" dirty="0" smtClean="0">
                <a:solidFill>
                  <a:srgbClr val="333333"/>
                </a:solidFill>
                <a:latin typeface="PingFang SC" charset="-122"/>
                <a:ea typeface="PingFang SC" charset="-122"/>
                <a:cs typeface="PingFang SC" charset="-122"/>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certain code constructs</a:t>
            </a:r>
            <a:r>
              <a:rPr lang="zh-CN" altLang="en-US" dirty="0" smtClean="0"/>
              <a:t> </a:t>
            </a:r>
            <a:r>
              <a:rPr lang="en-US" altLang="zh-CN" dirty="0" smtClean="0"/>
              <a:t>(</a:t>
            </a:r>
            <a:r>
              <a:rPr lang="zh-CN" altLang="en-US" dirty="0" smtClean="0"/>
              <a:t>某些代码结构</a:t>
            </a:r>
            <a:r>
              <a:rPr lang="en-US" altLang="zh-CN" dirty="0" smtClean="0"/>
              <a:t>)</a:t>
            </a:r>
            <a:r>
              <a:rPr lang="en-US" altLang="zh-CN" sz="1200" dirty="0" smtClean="0">
                <a:solidFill>
                  <a:srgbClr val="333333"/>
                </a:solidFill>
                <a:latin typeface="PingFang SC" charset="-122"/>
                <a:ea typeface="PingFang SC" charset="-122"/>
                <a:cs typeface="PingFang SC" charset="-122"/>
              </a:rPr>
              <a:t> -&gt;</a:t>
            </a:r>
            <a:r>
              <a:rPr lang="zh-CN" altLang="en-US" sz="1200" dirty="0" smtClean="0">
                <a:solidFill>
                  <a:srgbClr val="333333"/>
                </a:solidFill>
                <a:latin typeface="PingFang SC" charset="-122"/>
                <a:ea typeface="PingFang SC" charset="-122"/>
                <a:cs typeface="PingFang SC" charset="-122"/>
              </a:rPr>
              <a:t> </a:t>
            </a:r>
            <a:r>
              <a:rPr lang="en-US" altLang="zh-CN" sz="1200" dirty="0" err="1" smtClean="0">
                <a:solidFill>
                  <a:srgbClr val="333333"/>
                </a:solidFill>
                <a:latin typeface="PingFang SC" charset="-122"/>
                <a:ea typeface="PingFang SC" charset="-122"/>
                <a:cs typeface="PingFang SC" charset="-122"/>
              </a:rPr>
              <a:t>unoptimized</a:t>
            </a:r>
            <a:r>
              <a:rPr lang="en-US" altLang="zh-CN" sz="1200" dirty="0" smtClean="0">
                <a:solidFill>
                  <a:srgbClr val="333333"/>
                </a:solidFill>
                <a:latin typeface="PingFang SC" charset="-122"/>
                <a:ea typeface="PingFang SC" charset="-122"/>
                <a:cs typeface="PingFang SC" charset="-122"/>
              </a:rPr>
              <a:t> hell</a:t>
            </a:r>
            <a:r>
              <a:rPr lang="zh-CN" altLang="en-US" sz="1200" dirty="0" smtClean="0">
                <a:solidFill>
                  <a:srgbClr val="333333"/>
                </a:solidFill>
                <a:latin typeface="PingFang SC" charset="-122"/>
                <a:ea typeface="PingFang SC" charset="-122"/>
                <a:cs typeface="PingFang SC" charset="-122"/>
              </a:rPr>
              <a:t> </a:t>
            </a:r>
            <a:r>
              <a:rPr lang="en-US" altLang="zh-CN" sz="1200" dirty="0" smtClean="0">
                <a:solidFill>
                  <a:srgbClr val="333333"/>
                </a:solidFill>
                <a:latin typeface="PingFang SC" charset="-122"/>
                <a:ea typeface="PingFang SC" charset="-122"/>
                <a:cs typeface="PingFang SC" charset="-122"/>
              </a:rPr>
              <a:t>(</a:t>
            </a:r>
            <a:r>
              <a:rPr lang="zh-CN" altLang="en-US" sz="1200" dirty="0" smtClean="0">
                <a:solidFill>
                  <a:srgbClr val="333333"/>
                </a:solidFill>
                <a:latin typeface="PingFang SC" charset="-122"/>
                <a:ea typeface="PingFang SC" charset="-122"/>
                <a:cs typeface="PingFang SC" charset="-122"/>
              </a:rPr>
              <a:t>不优化运行</a:t>
            </a:r>
            <a:r>
              <a:rPr lang="en-US" altLang="zh-CN" sz="1200" dirty="0" smtClean="0">
                <a:solidFill>
                  <a:srgbClr val="333333"/>
                </a:solidFill>
                <a:latin typeface="PingFang SC" charset="-122"/>
                <a:ea typeface="PingFang SC" charset="-122"/>
                <a:cs typeface="PingFang SC" charset="-122"/>
              </a:rPr>
              <a:t>)</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51</a:t>
            </a:fld>
            <a:endParaRPr kumimoji="1" lang="zh-CN" altLang="en-US"/>
          </a:p>
        </p:txBody>
      </p:sp>
    </p:spTree>
    <p:extLst>
      <p:ext uri="{BB962C8B-B14F-4D97-AF65-F5344CB8AC3E}">
        <p14:creationId xmlns:p14="http://schemas.microsoft.com/office/powerpoint/2010/main" val="166154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52</a:t>
            </a:fld>
            <a:endParaRPr kumimoji="1" lang="zh-CN" altLang="en-US"/>
          </a:p>
        </p:txBody>
      </p:sp>
    </p:spTree>
    <p:extLst>
      <p:ext uri="{BB962C8B-B14F-4D97-AF65-F5344CB8AC3E}">
        <p14:creationId xmlns:p14="http://schemas.microsoft.com/office/powerpoint/2010/main" val="1469450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53</a:t>
            </a:fld>
            <a:endParaRPr kumimoji="1" lang="zh-CN" altLang="en-US"/>
          </a:p>
        </p:txBody>
      </p:sp>
    </p:spTree>
    <p:extLst>
      <p:ext uri="{BB962C8B-B14F-4D97-AF65-F5344CB8AC3E}">
        <p14:creationId xmlns:p14="http://schemas.microsoft.com/office/powerpoint/2010/main" val="1856033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在我们为</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添加“</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这个成员之前，</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一直共享相同的内部隐藏类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可以生成一段单独版本的优化汇编码，这段代码可以同时封装</a:t>
            </a:r>
            <a:r>
              <a:rPr lang="en-US" altLang="zh-CN" sz="1200" b="0" i="0" kern="1200" dirty="0" smtClean="0">
                <a:solidFill>
                  <a:schemeClr val="tx1"/>
                </a:solidFill>
                <a:effectLst/>
                <a:latin typeface="+mn-lt"/>
                <a:ea typeface="+mn-ea"/>
                <a:cs typeface="+mn-cs"/>
              </a:rPr>
              <a:t>p1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代码。派生出这个新的隐藏类还将使编译器无法在</a:t>
            </a:r>
            <a:r>
              <a:rPr lang="en-US" altLang="zh-CN" sz="1200" b="0" i="0" kern="1200" dirty="0" smtClean="0">
                <a:solidFill>
                  <a:schemeClr val="tx1"/>
                </a:solidFill>
                <a:effectLst/>
                <a:latin typeface="+mn-lt"/>
                <a:ea typeface="+mn-ea"/>
                <a:cs typeface="+mn-cs"/>
              </a:rPr>
              <a:t>Optimized</a:t>
            </a:r>
            <a:r>
              <a:rPr lang="zh-CN" altLang="en-US" sz="1200" b="0" i="0" kern="1200" dirty="0" smtClean="0">
                <a:solidFill>
                  <a:schemeClr val="tx1"/>
                </a:solidFill>
                <a:effectLst/>
                <a:latin typeface="+mn-lt"/>
                <a:ea typeface="+mn-ea"/>
                <a:cs typeface="+mn-cs"/>
              </a:rPr>
              <a:t>模式执行。我们越避免隐藏类的派生，就会获得越高的性能。</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54</a:t>
            </a:fld>
            <a:endParaRPr kumimoji="1" lang="zh-CN" altLang="en-US"/>
          </a:p>
        </p:txBody>
      </p:sp>
    </p:spTree>
    <p:extLst>
      <p:ext uri="{BB962C8B-B14F-4D97-AF65-F5344CB8AC3E}">
        <p14:creationId xmlns:p14="http://schemas.microsoft.com/office/powerpoint/2010/main" val="37747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55</a:t>
            </a:fld>
            <a:endParaRPr kumimoji="1" lang="zh-CN" altLang="en-US"/>
          </a:p>
        </p:txBody>
      </p:sp>
    </p:spTree>
    <p:extLst>
      <p:ext uri="{BB962C8B-B14F-4D97-AF65-F5344CB8AC3E}">
        <p14:creationId xmlns:p14="http://schemas.microsoft.com/office/powerpoint/2010/main" val="1317156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下面的代码在</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下暂时无法优化。把</a:t>
            </a:r>
            <a:r>
              <a:rPr lang="en-US" altLang="zh-CN" sz="1200" b="0" i="0" kern="1200" dirty="0" smtClean="0">
                <a:solidFill>
                  <a:schemeClr val="tx1"/>
                </a:solidFill>
                <a:effectLst/>
                <a:latin typeface="+mn-lt"/>
                <a:ea typeface="+mn-ea"/>
                <a:cs typeface="+mn-cs"/>
              </a:rPr>
              <a:t>for in</a:t>
            </a:r>
            <a:r>
              <a:rPr lang="zh-CN" altLang="en-US" sz="1200" b="0" i="0" kern="1200" dirty="0" smtClean="0">
                <a:solidFill>
                  <a:schemeClr val="tx1"/>
                </a:solidFill>
                <a:effectLst/>
                <a:latin typeface="+mn-lt"/>
                <a:ea typeface="+mn-ea"/>
                <a:cs typeface="+mn-cs"/>
              </a:rPr>
              <a:t>内部的代码提出成单独的</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V8</a:t>
            </a:r>
            <a:r>
              <a:rPr lang="zh-CN" altLang="en-US" sz="1200" b="0" i="0" kern="1200" dirty="0" smtClean="0">
                <a:solidFill>
                  <a:schemeClr val="tx1"/>
                </a:solidFill>
                <a:effectLst/>
                <a:latin typeface="+mn-lt"/>
                <a:ea typeface="+mn-ea"/>
                <a:cs typeface="+mn-cs"/>
              </a:rPr>
              <a:t>就可以优化这个</a:t>
            </a:r>
            <a:r>
              <a:rPr lang="en-US" altLang="zh-CN" sz="1200" b="0" i="0" kern="1200" dirty="0" smtClean="0">
                <a:solidFill>
                  <a:schemeClr val="tx1"/>
                </a:solidFill>
                <a:effectLst/>
                <a:latin typeface="+mn-lt"/>
                <a:ea typeface="+mn-ea"/>
                <a:cs typeface="+mn-cs"/>
              </a:rPr>
              <a:t>function</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228600" indent="-228600">
              <a:buAutoNum type="arabicPeriod"/>
            </a:pP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以上排查过程使用了</a:t>
            </a:r>
            <a:r>
              <a:rPr lang="en-US" altLang="zh-CN" sz="1200" b="0" i="0" kern="1200" dirty="0" smtClean="0">
                <a:solidFill>
                  <a:schemeClr val="tx1"/>
                </a:solidFill>
                <a:effectLst/>
                <a:latin typeface="+mn-lt"/>
                <a:ea typeface="+mn-ea"/>
                <a:cs typeface="+mn-cs"/>
              </a:rPr>
              <a:t>–trace-opt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–trace-</a:t>
            </a:r>
            <a:r>
              <a:rPr lang="en-US" altLang="zh-CN" sz="1200" b="0" i="0" kern="1200" dirty="0" err="1" smtClean="0">
                <a:solidFill>
                  <a:schemeClr val="tx1"/>
                </a:solidFill>
                <a:effectLst/>
                <a:latin typeface="+mn-lt"/>
                <a:ea typeface="+mn-ea"/>
                <a:cs typeface="+mn-cs"/>
              </a:rPr>
              <a:t>deopt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–prof</a:t>
            </a:r>
            <a:r>
              <a:rPr lang="zh-CN" altLang="en-US" sz="1200" b="0" i="0" kern="1200" dirty="0" smtClean="0">
                <a:solidFill>
                  <a:schemeClr val="tx1"/>
                </a:solidFill>
                <a:effectLst/>
                <a:latin typeface="+mn-lt"/>
                <a:ea typeface="+mn-ea"/>
                <a:cs typeface="+mn-cs"/>
              </a:rPr>
              <a:t>命令选项，及</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等工具。值得注意的是</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里直接使用</a:t>
            </a:r>
            <a:r>
              <a:rPr lang="en-US" altLang="zh-CN" sz="1200" b="0" i="0" kern="1200" dirty="0" smtClean="0">
                <a:solidFill>
                  <a:schemeClr val="tx1"/>
                </a:solidFill>
                <a:effectLst/>
                <a:latin typeface="+mn-lt"/>
                <a:ea typeface="+mn-ea"/>
                <a:cs typeface="+mn-cs"/>
              </a:rPr>
              <a:t>mac-tick-processor</a:t>
            </a:r>
            <a:r>
              <a:rPr lang="zh-CN" altLang="en-US" sz="1200" b="0" i="0" kern="1200" dirty="0" smtClean="0">
                <a:solidFill>
                  <a:schemeClr val="tx1"/>
                </a:solidFill>
                <a:effectLst/>
                <a:latin typeface="+mn-lt"/>
                <a:ea typeface="+mn-ea"/>
                <a:cs typeface="+mn-cs"/>
              </a:rPr>
              <a:t>或</a:t>
            </a:r>
            <a:r>
              <a:rPr lang="en-US" altLang="zh-CN" sz="1200" b="0" i="0" kern="1200" dirty="0" err="1" smtClean="0">
                <a:solidFill>
                  <a:schemeClr val="tx1"/>
                </a:solidFill>
                <a:effectLst/>
                <a:latin typeface="+mn-lt"/>
                <a:ea typeface="+mn-ea"/>
                <a:cs typeface="+mn-cs"/>
              </a:rPr>
              <a:t>linux</a:t>
            </a:r>
            <a:r>
              <a:rPr lang="en-US" altLang="zh-CN" sz="1200" b="0" i="0" kern="1200" dirty="0" smtClean="0">
                <a:solidFill>
                  <a:schemeClr val="tx1"/>
                </a:solidFill>
                <a:effectLst/>
                <a:latin typeface="+mn-lt"/>
                <a:ea typeface="+mn-ea"/>
                <a:cs typeface="+mn-cs"/>
              </a:rPr>
              <a:t>-tick-processor</a:t>
            </a:r>
            <a:r>
              <a:rPr lang="zh-CN" altLang="en-US" sz="1200" b="0" i="0" kern="1200" dirty="0" smtClean="0">
                <a:solidFill>
                  <a:schemeClr val="tx1"/>
                </a:solidFill>
                <a:effectLst/>
                <a:latin typeface="+mn-lt"/>
                <a:ea typeface="+mn-ea"/>
                <a:cs typeface="+mn-cs"/>
              </a:rPr>
              <a:t>是解不出</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段执行结果的，可以使用</a:t>
            </a:r>
            <a:r>
              <a:rPr lang="en-US" altLang="zh-CN" sz="1200" b="0" i="0" kern="1200" dirty="0" smtClean="0">
                <a:solidFill>
                  <a:schemeClr val="tx1"/>
                </a:solidFill>
                <a:effectLst/>
                <a:latin typeface="+mn-lt"/>
                <a:ea typeface="+mn-ea"/>
                <a:cs typeface="+mn-cs"/>
              </a:rPr>
              <a:t>node-tick-processor</a:t>
            </a:r>
            <a:r>
              <a:rPr lang="zh-CN" altLang="en-US" sz="1200" b="0" i="0" kern="1200" dirty="0" smtClean="0">
                <a:solidFill>
                  <a:schemeClr val="tx1"/>
                </a:solidFill>
                <a:effectLst/>
                <a:latin typeface="+mn-lt"/>
                <a:ea typeface="+mn-ea"/>
                <a:cs typeface="+mn-cs"/>
              </a:rPr>
              <a:t>这个工具。。</a:t>
            </a: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56</a:t>
            </a:fld>
            <a:endParaRPr kumimoji="1" lang="zh-CN" altLang="en-US"/>
          </a:p>
        </p:txBody>
      </p:sp>
    </p:spTree>
    <p:extLst>
      <p:ext uri="{BB962C8B-B14F-4D97-AF65-F5344CB8AC3E}">
        <p14:creationId xmlns:p14="http://schemas.microsoft.com/office/powerpoint/2010/main" val="86429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月，达尔离开了</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项目，开发工作由他的同事以及</a:t>
            </a:r>
            <a:r>
              <a:rPr lang="en-US" altLang="zh-CN" sz="1200" b="0" i="0" kern="1200" dirty="0" err="1" smtClean="0">
                <a:solidFill>
                  <a:schemeClr val="tx1"/>
                </a:solidFill>
                <a:effectLst/>
                <a:latin typeface="+mn-lt"/>
                <a:ea typeface="+mn-ea"/>
                <a:cs typeface="+mn-cs"/>
              </a:rPr>
              <a:t>npm</a:t>
            </a:r>
            <a:r>
              <a:rPr lang="zh-CN" altLang="en-US" sz="1200" b="0" i="0" kern="1200" dirty="0" smtClean="0">
                <a:solidFill>
                  <a:schemeClr val="tx1"/>
                </a:solidFill>
                <a:effectLst/>
                <a:latin typeface="+mn-lt"/>
                <a:ea typeface="+mn-ea"/>
                <a:cs typeface="+mn-cs"/>
              </a:rPr>
              <a:t>创始人艾萨克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施吕特（</a:t>
            </a:r>
            <a:r>
              <a:rPr lang="en-US" altLang="zh-CN" sz="1200" b="0" i="0" kern="1200" dirty="0" smtClean="0">
                <a:solidFill>
                  <a:schemeClr val="tx1"/>
                </a:solidFill>
                <a:effectLst/>
                <a:latin typeface="+mn-lt"/>
                <a:ea typeface="+mn-ea"/>
                <a:cs typeface="+mn-cs"/>
              </a:rPr>
              <a:t>Isaac </a:t>
            </a:r>
            <a:r>
              <a:rPr lang="en-US" altLang="zh-CN" sz="1200" b="0" i="0" kern="1200" dirty="0" err="1" smtClean="0">
                <a:solidFill>
                  <a:schemeClr val="tx1"/>
                </a:solidFill>
                <a:effectLst/>
                <a:latin typeface="+mn-lt"/>
                <a:ea typeface="+mn-ea"/>
                <a:cs typeface="+mn-cs"/>
              </a:rPr>
              <a:t>Schlueter</a:t>
            </a:r>
            <a:r>
              <a:rPr lang="zh-CN" altLang="en-US" sz="1200" b="0" i="0" kern="1200" dirty="0" smtClean="0">
                <a:solidFill>
                  <a:schemeClr val="tx1"/>
                </a:solidFill>
                <a:effectLst/>
                <a:latin typeface="+mn-lt"/>
                <a:ea typeface="+mn-ea"/>
                <a:cs typeface="+mn-cs"/>
              </a:rPr>
              <a:t>）继续主持。</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月，蒂莫西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费里斯（</a:t>
            </a:r>
            <a:r>
              <a:rPr lang="en-US" altLang="zh-CN" sz="1200" b="0" i="0" kern="1200" dirty="0" smtClean="0">
                <a:solidFill>
                  <a:schemeClr val="tx1"/>
                </a:solidFill>
                <a:effectLst/>
                <a:latin typeface="+mn-lt"/>
                <a:ea typeface="+mn-ea"/>
                <a:cs typeface="+mn-cs"/>
              </a:rPr>
              <a:t>Timothy J. Fontaine</a:t>
            </a:r>
            <a:r>
              <a:rPr lang="zh-CN" altLang="en-US" sz="1200" b="0" i="0" kern="1200" dirty="0" smtClean="0">
                <a:solidFill>
                  <a:schemeClr val="tx1"/>
                </a:solidFill>
                <a:effectLst/>
                <a:latin typeface="+mn-lt"/>
                <a:ea typeface="+mn-ea"/>
                <a:cs typeface="+mn-cs"/>
              </a:rPr>
              <a:t>）接任项目主管。</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由于长期对</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的管理感到不满，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核心开发者</a:t>
            </a:r>
            <a:r>
              <a:rPr lang="en-US" altLang="zh-CN" sz="1200" b="0" i="0" kern="1200" dirty="0" err="1" smtClean="0">
                <a:solidFill>
                  <a:schemeClr val="tx1"/>
                </a:solidFill>
                <a:effectLst/>
                <a:latin typeface="+mn-lt"/>
                <a:ea typeface="+mn-ea"/>
                <a:cs typeface="+mn-cs"/>
              </a:rPr>
              <a:t>Fedor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Indutny</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月制作了分支版本，并起名“</a:t>
            </a:r>
            <a:r>
              <a:rPr lang="en-US" altLang="zh-CN" sz="1200" b="0" i="0" kern="1200" dirty="0" err="1" smtClean="0">
                <a:solidFill>
                  <a:schemeClr val="tx1"/>
                </a:solidFill>
                <a:effectLst/>
                <a:latin typeface="+mn-lt"/>
                <a:ea typeface="+mn-ea"/>
                <a:cs typeface="+mn-cs"/>
              </a:rPr>
              <a:t>io.js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相对的是，</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采用开放管理模式进行管理，并计划始终采用最新版的</a:t>
            </a:r>
            <a:r>
              <a:rPr lang="en-US" altLang="zh-CN" sz="1200" b="0" i="0" u="none" strike="noStrike" kern="1200" dirty="0" smtClean="0">
                <a:solidFill>
                  <a:schemeClr val="tx1"/>
                </a:solidFill>
                <a:effectLst/>
                <a:latin typeface="+mn-lt"/>
                <a:ea typeface="+mn-ea"/>
                <a:cs typeface="+mn-cs"/>
              </a:rPr>
              <a:t>V8</a:t>
            </a:r>
            <a:r>
              <a:rPr lang="zh-CN" altLang="en-US" sz="1200" b="0" i="0" u="none" strike="noStrike" kern="1200" dirty="0" smtClean="0">
                <a:solidFill>
                  <a:schemeClr val="tx1"/>
                </a:solidFill>
                <a:effectLst/>
                <a:latin typeface="+mn-lt"/>
                <a:ea typeface="+mn-ea"/>
                <a:cs typeface="+mn-cs"/>
              </a:rPr>
              <a:t>引擎</a:t>
            </a:r>
            <a:r>
              <a:rPr lang="zh-CN" altLang="en-US" sz="1200" b="0" i="0" kern="1200" dirty="0" smtClean="0">
                <a:solidFill>
                  <a:schemeClr val="tx1"/>
                </a:solidFill>
                <a:effectLst/>
                <a:latin typeface="+mn-lt"/>
                <a:ea typeface="+mn-ea"/>
                <a:cs typeface="+mn-cs"/>
              </a:rPr>
              <a:t>。为了在用户、厂商和开发者之间获取平衡，</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基金会于</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年初成立。基金会得到了</a:t>
            </a:r>
            <a:r>
              <a:rPr lang="en-US" altLang="zh-CN" sz="1200" b="0" i="0" kern="1200" dirty="0" smtClean="0">
                <a:solidFill>
                  <a:schemeClr val="tx1"/>
                </a:solidFill>
                <a:effectLst/>
                <a:latin typeface="+mn-lt"/>
                <a:ea typeface="+mn-ea"/>
                <a:cs typeface="+mn-cs"/>
              </a:rPr>
              <a:t>IBM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、微软、</a:t>
            </a:r>
            <a:r>
              <a:rPr lang="en-US" altLang="zh-CN" sz="1200" b="0" i="0" kern="1200" dirty="0" err="1" smtClean="0">
                <a:solidFill>
                  <a:schemeClr val="tx1"/>
                </a:solidFill>
                <a:effectLst/>
                <a:latin typeface="+mn-lt"/>
                <a:ea typeface="+mn-ea"/>
                <a:cs typeface="+mn-cs"/>
              </a:rPr>
              <a:t>Joyent</a:t>
            </a:r>
            <a:r>
              <a:rPr lang="zh-CN" altLang="en-US" sz="1200" b="0" i="0" kern="1200" dirty="0" smtClean="0">
                <a:solidFill>
                  <a:schemeClr val="tx1"/>
                </a:solidFill>
                <a:effectLst/>
                <a:latin typeface="+mn-lt"/>
                <a:ea typeface="+mn-ea"/>
                <a:cs typeface="+mn-cs"/>
              </a:rPr>
              <a:t>等公司的支持。</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开发者社区共同决定合并到</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基金会之下。同年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Node 4.0</a:t>
            </a:r>
            <a:r>
              <a:rPr lang="zh-CN" altLang="en-US" sz="1200" b="0" i="0" kern="1200" dirty="0" smtClean="0">
                <a:solidFill>
                  <a:schemeClr val="tx1"/>
                </a:solidFill>
                <a:effectLst/>
                <a:latin typeface="+mn-lt"/>
                <a:ea typeface="+mn-ea"/>
                <a:cs typeface="+mn-cs"/>
              </a:rPr>
              <a:t>发布，</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正式合并。</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版引入了</a:t>
            </a:r>
            <a:r>
              <a:rPr lang="en-US" altLang="zh-CN" sz="1200" b="0" i="0" u="none" strike="noStrike" kern="1200" dirty="0" smtClean="0">
                <a:solidFill>
                  <a:schemeClr val="tx1"/>
                </a:solidFill>
                <a:effectLst/>
                <a:latin typeface="+mn-lt"/>
                <a:ea typeface="+mn-ea"/>
                <a:cs typeface="+mn-cs"/>
              </a:rPr>
              <a:t>ES6</a:t>
            </a:r>
            <a:r>
              <a:rPr lang="zh-CN" altLang="en-US" sz="1200" b="0" i="0" kern="1200" dirty="0" smtClean="0">
                <a:solidFill>
                  <a:schemeClr val="tx1"/>
                </a:solidFill>
                <a:effectLst/>
                <a:latin typeface="+mn-lt"/>
                <a:ea typeface="+mn-ea"/>
                <a:cs typeface="+mn-cs"/>
              </a:rPr>
              <a:t>的语言特性和“长期支持版本”的发布周期。到了</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io.js</a:t>
            </a:r>
            <a:r>
              <a:rPr lang="zh-CN" altLang="en-US" sz="1200" b="0" i="0" kern="1200" dirty="0" smtClean="0">
                <a:solidFill>
                  <a:schemeClr val="tx1"/>
                </a:solidFill>
                <a:effectLst/>
                <a:latin typeface="+mn-lt"/>
                <a:ea typeface="+mn-ea"/>
                <a:cs typeface="+mn-cs"/>
              </a:rPr>
              <a:t>宣布不再发布新版本，并建议开发者换回</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10</a:t>
            </a:fld>
            <a:endParaRPr kumimoji="1" lang="zh-CN" altLang="en-US"/>
          </a:p>
        </p:txBody>
      </p:sp>
    </p:spTree>
    <p:extLst>
      <p:ext uri="{BB962C8B-B14F-4D97-AF65-F5344CB8AC3E}">
        <p14:creationId xmlns:p14="http://schemas.microsoft.com/office/powerpoint/2010/main" val="2046430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58</a:t>
            </a:fld>
            <a:endParaRPr kumimoji="1" lang="zh-CN" altLang="en-US"/>
          </a:p>
        </p:txBody>
      </p:sp>
    </p:spTree>
    <p:extLst>
      <p:ext uri="{BB962C8B-B14F-4D97-AF65-F5344CB8AC3E}">
        <p14:creationId xmlns:p14="http://schemas.microsoft.com/office/powerpoint/2010/main" val="21048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59</a:t>
            </a:fld>
            <a:endParaRPr kumimoji="1" lang="zh-CN" altLang="en-US"/>
          </a:p>
        </p:txBody>
      </p:sp>
    </p:spTree>
    <p:extLst>
      <p:ext uri="{BB962C8B-B14F-4D97-AF65-F5344CB8AC3E}">
        <p14:creationId xmlns:p14="http://schemas.microsoft.com/office/powerpoint/2010/main" val="196165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60</a:t>
            </a:fld>
            <a:endParaRPr kumimoji="1" lang="zh-CN" altLang="en-US"/>
          </a:p>
        </p:txBody>
      </p:sp>
    </p:spTree>
    <p:extLst>
      <p:ext uri="{BB962C8B-B14F-4D97-AF65-F5344CB8AC3E}">
        <p14:creationId xmlns:p14="http://schemas.microsoft.com/office/powerpoint/2010/main" val="172567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61</a:t>
            </a:fld>
            <a:endParaRPr kumimoji="1" lang="zh-CN" altLang="en-US"/>
          </a:p>
        </p:txBody>
      </p:sp>
    </p:spTree>
    <p:extLst>
      <p:ext uri="{BB962C8B-B14F-4D97-AF65-F5344CB8AC3E}">
        <p14:creationId xmlns:p14="http://schemas.microsoft.com/office/powerpoint/2010/main" val="1935535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62</a:t>
            </a:fld>
            <a:endParaRPr kumimoji="1" lang="zh-CN" altLang="en-US"/>
          </a:p>
        </p:txBody>
      </p:sp>
    </p:spTree>
    <p:extLst>
      <p:ext uri="{BB962C8B-B14F-4D97-AF65-F5344CB8AC3E}">
        <p14:creationId xmlns:p14="http://schemas.microsoft.com/office/powerpoint/2010/main" val="88488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63</a:t>
            </a:fld>
            <a:endParaRPr kumimoji="1" lang="zh-CN" altLang="en-US"/>
          </a:p>
        </p:txBody>
      </p:sp>
    </p:spTree>
    <p:extLst>
      <p:ext uri="{BB962C8B-B14F-4D97-AF65-F5344CB8AC3E}">
        <p14:creationId xmlns:p14="http://schemas.microsoft.com/office/powerpoint/2010/main" val="129434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比如例子里那个 </a:t>
            </a:r>
            <a:r>
              <a:rPr lang="en-US" altLang="zh-CN" sz="1200" kern="1200" dirty="0" smtClean="0">
                <a:solidFill>
                  <a:schemeClr val="tx1"/>
                </a:solidFill>
                <a:effectLst/>
                <a:latin typeface="+mn-lt"/>
                <a:ea typeface="+mn-ea"/>
                <a:cs typeface="+mn-cs"/>
              </a:rPr>
              <a:t>city like b% </a:t>
            </a:r>
            <a:r>
              <a:rPr lang="zh-CN" altLang="en-US" sz="1200" kern="1200" dirty="0" smtClean="0">
                <a:solidFill>
                  <a:schemeClr val="tx1"/>
                </a:solidFill>
                <a:effectLst/>
                <a:latin typeface="+mn-lt"/>
                <a:ea typeface="+mn-ea"/>
                <a:cs typeface="+mn-cs"/>
              </a:rPr>
              <a:t>是一个范围查询，</a:t>
            </a:r>
            <a:r>
              <a:rPr lang="en-US" altLang="zh-CN" sz="1200" kern="1200" dirty="0" smtClean="0">
                <a:solidFill>
                  <a:schemeClr val="tx1"/>
                </a:solidFill>
                <a:effectLst/>
                <a:latin typeface="+mn-lt"/>
                <a:ea typeface="+mn-ea"/>
                <a:cs typeface="+mn-cs"/>
              </a:rPr>
              <a:t>age &gt;18 </a:t>
            </a:r>
            <a:r>
              <a:rPr lang="zh-CN" altLang="en-US" sz="1200" kern="1200" dirty="0" smtClean="0">
                <a:solidFill>
                  <a:schemeClr val="tx1"/>
                </a:solidFill>
                <a:effectLst/>
                <a:latin typeface="+mn-lt"/>
                <a:ea typeface="+mn-ea"/>
                <a:cs typeface="+mn-cs"/>
              </a:rPr>
              <a:t>也是一个范围查询，这种情况下只能用到在索引左侧的字段，即 </a:t>
            </a:r>
            <a:r>
              <a:rPr lang="en-US" altLang="zh-CN" sz="1200" kern="1200" dirty="0" smtClean="0">
                <a:solidFill>
                  <a:schemeClr val="tx1"/>
                </a:solidFill>
                <a:effectLst/>
                <a:latin typeface="+mn-lt"/>
                <a:ea typeface="+mn-ea"/>
                <a:cs typeface="+mn-cs"/>
              </a:rPr>
              <a:t>city</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age &gt; 18 </a:t>
            </a:r>
            <a:r>
              <a:rPr lang="zh-CN" altLang="en-US" sz="1200" kern="1200" dirty="0" smtClean="0">
                <a:solidFill>
                  <a:schemeClr val="tx1"/>
                </a:solidFill>
                <a:effectLst/>
                <a:latin typeface="+mn-lt"/>
                <a:ea typeface="+mn-ea"/>
                <a:cs typeface="+mn-cs"/>
              </a:rPr>
              <a:t>这个条件是得不到索引的加速的</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），右面的字段才能被用上，也就是「不适用于范围查询和排序不在最右侧」的原因</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符合索引 </a:t>
            </a:r>
            <a:r>
              <a:rPr lang="en-US" altLang="zh-CN" sz="1200" kern="1200" dirty="0" smtClean="0">
                <a:solidFill>
                  <a:schemeClr val="tx1"/>
                </a:solidFill>
                <a:effectLst/>
                <a:latin typeface="+mn-lt"/>
                <a:ea typeface="+mn-ea"/>
                <a:cs typeface="+mn-cs"/>
              </a:rPr>
              <a:t>=&gt; </a:t>
            </a:r>
            <a:r>
              <a:rPr lang="zh-CN" altLang="en-US" sz="1200" kern="1200" dirty="0" smtClean="0">
                <a:solidFill>
                  <a:schemeClr val="tx1"/>
                </a:solidFill>
                <a:effectLst/>
                <a:latin typeface="+mn-lt"/>
                <a:ea typeface="+mn-ea"/>
                <a:cs typeface="+mn-cs"/>
              </a:rPr>
              <a:t>复合索引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64</a:t>
            </a:fld>
            <a:endParaRPr kumimoji="1" lang="zh-CN" altLang="en-US"/>
          </a:p>
        </p:txBody>
      </p:sp>
    </p:spTree>
    <p:extLst>
      <p:ext uri="{BB962C8B-B14F-4D97-AF65-F5344CB8AC3E}">
        <p14:creationId xmlns:p14="http://schemas.microsoft.com/office/powerpoint/2010/main" val="107582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dirty="0" smtClean="0">
                <a:latin typeface="PingFang SC" charset="-122"/>
                <a:ea typeface="PingFang SC" charset="-122"/>
                <a:cs typeface="PingFang SC" charset="-122"/>
              </a:rPr>
              <a:t>如果有范围查询和排序字段的话，放在最右侧</a:t>
            </a:r>
            <a:r>
              <a:rPr lang="zh-CN" altLang="en-US" sz="1200" dirty="0" smtClean="0">
                <a:latin typeface="+mn-lt"/>
                <a:ea typeface="+mn-ea"/>
                <a:cs typeface="+mn-cs"/>
              </a:rPr>
              <a:t>：意思是说，左侧索引需要完全匹配，然后再进行右侧索引排序或者范围查询</a:t>
            </a:r>
            <a:endParaRPr lang="en-US" altLang="zh-CN" sz="1200" dirty="0" smtClean="0">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背后的原因是，符合索引是先按照左面的字段排序，再按照右面的字段排序的，因此只有左侧的字段是全等匹配（例如 </a:t>
            </a:r>
            <a:r>
              <a:rPr lang="en-US" altLang="zh-CN" sz="1200" kern="1200" dirty="0" smtClean="0">
                <a:solidFill>
                  <a:schemeClr val="tx1"/>
                </a:solidFill>
                <a:effectLst/>
                <a:latin typeface="+mn-lt"/>
                <a:ea typeface="+mn-ea"/>
                <a:cs typeface="+mn-cs"/>
              </a:rPr>
              <a:t>city = </a:t>
            </a:r>
            <a:r>
              <a:rPr lang="en-US" altLang="zh-CN" sz="1200" kern="1200" dirty="0" err="1" smtClean="0">
                <a:solidFill>
                  <a:schemeClr val="tx1"/>
                </a:solidFill>
                <a:effectLst/>
                <a:latin typeface="+mn-lt"/>
                <a:ea typeface="+mn-ea"/>
                <a:cs typeface="+mn-cs"/>
              </a:rPr>
              <a:t>beijing</a:t>
            </a:r>
            <a:r>
              <a:rPr lang="zh-CN" altLang="en-US" sz="1200" kern="1200" dirty="0" smtClean="0">
                <a:solidFill>
                  <a:schemeClr val="tx1"/>
                </a:solidFill>
                <a:effectLst/>
                <a:latin typeface="+mn-lt"/>
                <a:ea typeface="+mn-ea"/>
                <a:cs typeface="+mn-cs"/>
              </a:rPr>
              <a:t>），右面的字段才能被用上，也是我说「不适用于范围查询和排序不在最右侧」的原因</a:t>
            </a:r>
          </a:p>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65</a:t>
            </a:fld>
            <a:endParaRPr kumimoji="1" lang="zh-CN" altLang="en-US"/>
          </a:p>
        </p:txBody>
      </p:sp>
    </p:spTree>
    <p:extLst>
      <p:ext uri="{BB962C8B-B14F-4D97-AF65-F5344CB8AC3E}">
        <p14:creationId xmlns:p14="http://schemas.microsoft.com/office/powerpoint/2010/main" val="19690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66</a:t>
            </a:fld>
            <a:endParaRPr kumimoji="1" lang="zh-CN" altLang="en-US"/>
          </a:p>
        </p:txBody>
      </p:sp>
    </p:spTree>
    <p:extLst>
      <p:ext uri="{BB962C8B-B14F-4D97-AF65-F5344CB8AC3E}">
        <p14:creationId xmlns:p14="http://schemas.microsoft.com/office/powerpoint/2010/main" val="796116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67</a:t>
            </a:fld>
            <a:endParaRPr kumimoji="1" lang="zh-CN" altLang="en-US"/>
          </a:p>
        </p:txBody>
      </p:sp>
    </p:spTree>
    <p:extLst>
      <p:ext uri="{BB962C8B-B14F-4D97-AF65-F5344CB8AC3E}">
        <p14:creationId xmlns:p14="http://schemas.microsoft.com/office/powerpoint/2010/main" val="142146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16</a:t>
            </a:fld>
            <a:endParaRPr kumimoji="1" lang="zh-CN" altLang="en-US"/>
          </a:p>
        </p:txBody>
      </p:sp>
    </p:spTree>
    <p:extLst>
      <p:ext uri="{BB962C8B-B14F-4D97-AF65-F5344CB8AC3E}">
        <p14:creationId xmlns:p14="http://schemas.microsoft.com/office/powerpoint/2010/main" val="277102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68</a:t>
            </a:fld>
            <a:endParaRPr kumimoji="1" lang="zh-CN" altLang="en-US"/>
          </a:p>
        </p:txBody>
      </p:sp>
    </p:spTree>
    <p:extLst>
      <p:ext uri="{BB962C8B-B14F-4D97-AF65-F5344CB8AC3E}">
        <p14:creationId xmlns:p14="http://schemas.microsoft.com/office/powerpoint/2010/main" val="220172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69</a:t>
            </a:fld>
            <a:endParaRPr kumimoji="1" lang="zh-CN" altLang="en-US"/>
          </a:p>
        </p:txBody>
      </p:sp>
    </p:spTree>
    <p:extLst>
      <p:ext uri="{BB962C8B-B14F-4D97-AF65-F5344CB8AC3E}">
        <p14:creationId xmlns:p14="http://schemas.microsoft.com/office/powerpoint/2010/main" val="261735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dirty="0" smtClean="0">
              <a:latin typeface="PingFang SC" charset="-122"/>
              <a:ea typeface="PingFang SC" charset="-122"/>
              <a:cs typeface="PingFang SC" charset="-122"/>
            </a:endParaRPr>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70</a:t>
            </a:fld>
            <a:endParaRPr kumimoji="1" lang="zh-CN" altLang="en-US"/>
          </a:p>
        </p:txBody>
      </p:sp>
    </p:spTree>
    <p:extLst>
      <p:ext uri="{BB962C8B-B14F-4D97-AF65-F5344CB8AC3E}">
        <p14:creationId xmlns:p14="http://schemas.microsoft.com/office/powerpoint/2010/main" val="166049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t>Node </a:t>
            </a:r>
            <a:r>
              <a:rPr lang="zh-CN" altLang="en-US" baseline="0" dirty="0" smtClean="0"/>
              <a:t>平台将一个任务连同该任务的回调函数放到一个事件循环系统中；</a:t>
            </a:r>
            <a:endParaRPr lang="en-US" altLang="zh-CN" baseline="0" dirty="0" smtClean="0"/>
          </a:p>
          <a:p>
            <a:pPr marL="228600" indent="-228600">
              <a:buAutoNum type="arabicPeriod"/>
            </a:pPr>
            <a:r>
              <a:rPr lang="zh-CN" altLang="en-US" dirty="0" smtClean="0"/>
              <a:t>事件循环高效的管理系统线程池同时高效执行每一个任务</a:t>
            </a:r>
            <a:endParaRPr lang="en-US" altLang="zh-CN" dirty="0" smtClean="0"/>
          </a:p>
          <a:p>
            <a:pPr marL="228600" indent="-228600">
              <a:buAutoNum type="arabicPeriod"/>
            </a:pPr>
            <a:r>
              <a:rPr lang="zh-CN" altLang="en-US" dirty="0" smtClean="0"/>
              <a:t>当任务执行完成过后自动执行回调函数</a:t>
            </a:r>
            <a:endParaRPr lang="en-US" altLang="zh-CN" dirty="0" smtClean="0"/>
          </a:p>
          <a:p>
            <a:pPr marL="228600" indent="-228600">
              <a:buAutoNum type="arabicPeriod"/>
            </a:pPr>
            <a:endParaRPr lang="en-US" altLang="zh-CN" dirty="0" smtClean="0"/>
          </a:p>
          <a:p>
            <a:r>
              <a:rPr lang="zh-CN" altLang="en-US" sz="1200" b="0" i="0" kern="1200" dirty="0" smtClean="0">
                <a:solidFill>
                  <a:schemeClr val="tx1"/>
                </a:solidFill>
                <a:effectLst/>
                <a:latin typeface="+mn-lt"/>
                <a:ea typeface="+mn-ea"/>
                <a:cs typeface="+mn-cs"/>
              </a:rPr>
              <a:t>什么是事件循环</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只运行在一个单一线程上，至少从</a:t>
            </a:r>
            <a:r>
              <a:rPr lang="en-US" altLang="zh-CN" sz="1200" b="0" i="0" kern="1200" dirty="0" err="1" smtClean="0">
                <a:solidFill>
                  <a:schemeClr val="tx1"/>
                </a:solidFill>
                <a:effectLst/>
                <a:latin typeface="+mn-lt"/>
                <a:ea typeface="+mn-ea"/>
                <a:cs typeface="+mn-cs"/>
              </a:rPr>
              <a:t>Node.js</a:t>
            </a:r>
            <a:r>
              <a:rPr lang="zh-CN" altLang="en-US" sz="1200" b="0" i="0" kern="1200" dirty="0" smtClean="0">
                <a:solidFill>
                  <a:schemeClr val="tx1"/>
                </a:solidFill>
                <a:effectLst/>
                <a:latin typeface="+mn-lt"/>
                <a:ea typeface="+mn-ea"/>
                <a:cs typeface="+mn-cs"/>
              </a:rPr>
              <a:t>开发者的角度是这样的。在底层， </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是通过 </a:t>
            </a:r>
            <a:r>
              <a:rPr lang="en-US" altLang="zh-CN" sz="1200" b="0" i="0" kern="1200" dirty="0" err="1" smtClean="0">
                <a:solidFill>
                  <a:schemeClr val="tx1"/>
                </a:solidFill>
                <a:effectLst/>
                <a:latin typeface="+mn-lt"/>
                <a:ea typeface="+mn-ea"/>
                <a:cs typeface="+mn-cs"/>
              </a:rPr>
              <a:t>libuv</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来实现多线程的。</a:t>
            </a:r>
          </a:p>
          <a:p>
            <a:r>
              <a:rPr lang="en-US" altLang="zh-CN" sz="1200" b="0" i="0" kern="1200" dirty="0" err="1" smtClean="0">
                <a:solidFill>
                  <a:schemeClr val="tx1"/>
                </a:solidFill>
                <a:effectLst/>
                <a:latin typeface="+mn-lt"/>
                <a:ea typeface="+mn-ea"/>
                <a:cs typeface="+mn-cs"/>
              </a:rPr>
              <a:t>Libuv</a:t>
            </a:r>
            <a:r>
              <a:rPr lang="zh-CN" altLang="en-US" sz="1200" b="0" i="0" kern="1200" dirty="0" smtClean="0">
                <a:solidFill>
                  <a:schemeClr val="tx1"/>
                </a:solidFill>
                <a:effectLst/>
                <a:latin typeface="+mn-lt"/>
                <a:ea typeface="+mn-ea"/>
                <a:cs typeface="+mn-cs"/>
              </a:rPr>
              <a:t>库负责</a:t>
            </a:r>
            <a:r>
              <a:rPr lang="en-US" altLang="zh-CN" sz="1200" b="0" i="0" kern="1200" dirty="0" smtClean="0">
                <a:solidFill>
                  <a:schemeClr val="tx1"/>
                </a:solidFill>
                <a:effectLst/>
                <a:latin typeface="+mn-lt"/>
                <a:ea typeface="+mn-ea"/>
                <a:cs typeface="+mn-cs"/>
              </a:rPr>
              <a:t>Node API</a:t>
            </a:r>
            <a:r>
              <a:rPr lang="zh-CN" altLang="en-US" sz="1200" b="0" i="0" kern="1200" dirty="0" smtClean="0">
                <a:solidFill>
                  <a:schemeClr val="tx1"/>
                </a:solidFill>
                <a:effectLst/>
                <a:latin typeface="+mn-lt"/>
                <a:ea typeface="+mn-ea"/>
                <a:cs typeface="+mn-cs"/>
              </a:rPr>
              <a:t>的执行。它将不同的任务分配给不同的线程，形成一个事件循环， 以异步的方式将任务的执行结果返回给</a:t>
            </a:r>
            <a:r>
              <a:rPr lang="en-US" altLang="zh-CN" sz="1200" b="0" i="0" kern="1200" dirty="0" smtClean="0">
                <a:solidFill>
                  <a:schemeClr val="tx1"/>
                </a:solidFill>
                <a:effectLst/>
                <a:latin typeface="+mn-lt"/>
                <a:ea typeface="+mn-ea"/>
                <a:cs typeface="+mn-cs"/>
              </a:rPr>
              <a:t>V8</a:t>
            </a:r>
            <a:r>
              <a:rPr lang="zh-CN" altLang="en-US" sz="1200" b="0" i="0" kern="1200" smtClean="0">
                <a:solidFill>
                  <a:schemeClr val="tx1"/>
                </a:solidFill>
                <a:effectLst/>
                <a:latin typeface="+mn-lt"/>
                <a:ea typeface="+mn-ea"/>
                <a:cs typeface="+mn-cs"/>
              </a:rPr>
              <a:t>引擎</a:t>
            </a:r>
          </a:p>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30</a:t>
            </a:fld>
            <a:endParaRPr kumimoji="1" lang="zh-CN" altLang="en-US"/>
          </a:p>
        </p:txBody>
      </p:sp>
    </p:spTree>
    <p:extLst>
      <p:ext uri="{BB962C8B-B14F-4D97-AF65-F5344CB8AC3E}">
        <p14:creationId xmlns:p14="http://schemas.microsoft.com/office/powerpoint/2010/main" val="6409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31</a:t>
            </a:fld>
            <a:endParaRPr kumimoji="1" lang="zh-CN" altLang="en-US"/>
          </a:p>
        </p:txBody>
      </p:sp>
    </p:spTree>
    <p:extLst>
      <p:ext uri="{BB962C8B-B14F-4D97-AF65-F5344CB8AC3E}">
        <p14:creationId xmlns:p14="http://schemas.microsoft.com/office/powerpoint/2010/main" val="11926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33</a:t>
            </a:fld>
            <a:endParaRPr kumimoji="1" lang="zh-CN" altLang="en-US"/>
          </a:p>
        </p:txBody>
      </p:sp>
    </p:spTree>
    <p:extLst>
      <p:ext uri="{BB962C8B-B14F-4D97-AF65-F5344CB8AC3E}">
        <p14:creationId xmlns:p14="http://schemas.microsoft.com/office/powerpoint/2010/main" val="164155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34</a:t>
            </a:fld>
            <a:endParaRPr kumimoji="1" lang="zh-CN" altLang="en-US"/>
          </a:p>
        </p:txBody>
      </p:sp>
    </p:spTree>
    <p:extLst>
      <p:ext uri="{BB962C8B-B14F-4D97-AF65-F5344CB8AC3E}">
        <p14:creationId xmlns:p14="http://schemas.microsoft.com/office/powerpoint/2010/main" val="39862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smtClean="0"/>
          </a:p>
        </p:txBody>
      </p:sp>
      <p:sp>
        <p:nvSpPr>
          <p:cNvPr id="4" name="幻灯片编号占位符 3"/>
          <p:cNvSpPr>
            <a:spLocks noGrp="1"/>
          </p:cNvSpPr>
          <p:nvPr>
            <p:ph type="sldNum" sz="quarter" idx="10"/>
          </p:nvPr>
        </p:nvSpPr>
        <p:spPr/>
        <p:txBody>
          <a:bodyPr/>
          <a:lstStyle/>
          <a:p>
            <a:fld id="{E2395948-3C18-A44E-A956-56D1163488B8}" type="slidenum">
              <a:rPr kumimoji="1" lang="zh-CN" altLang="en-US" smtClean="0"/>
              <a:t>35</a:t>
            </a:fld>
            <a:endParaRPr kumimoji="1" lang="zh-CN" altLang="en-US"/>
          </a:p>
        </p:txBody>
      </p:sp>
    </p:spTree>
    <p:extLst>
      <p:ext uri="{BB962C8B-B14F-4D97-AF65-F5344CB8AC3E}">
        <p14:creationId xmlns:p14="http://schemas.microsoft.com/office/powerpoint/2010/main" val="173489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52A4F62C-B58B-A34D-884C-AE6546E113E0}"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41826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08DF1DD-BF3C-DC48-9DFC-FBDF9C2952E2}"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07939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3ABC879-F5E6-EB4B-8B5B-242988705D27}"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31924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FDC9AEC-5940-1B4D-9249-DC90E7487944}"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8343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8D6DC690-D8B5-2F4E-BEED-A5CE5DFB45CD}" type="datetime1">
              <a:rPr kumimoji="1" lang="zh-CN" altLang="en-US" smtClean="0"/>
              <a:t>2017/8/9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4950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8EC4AD4-3224-774C-9E10-16C9A8343AFB}"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6111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0682A0-E9FB-8E4D-8A59-BAD0AD9547D8}" type="datetime1">
              <a:rPr kumimoji="1" lang="zh-CN" altLang="en-US" smtClean="0"/>
              <a:t>2017/8/9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9790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BD7FF4B-89E8-D94B-973B-2643E57CA739}" type="datetime1">
              <a:rPr kumimoji="1" lang="zh-CN" altLang="en-US" smtClean="0"/>
              <a:t>2017/8/9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567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61E7EF-199F-344D-9A93-127BBFF671D4}" type="datetime1">
              <a:rPr kumimoji="1" lang="zh-CN" altLang="en-US" smtClean="0"/>
              <a:t>2017/8/9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27353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85EBBC8E-28FC-BE43-8AD3-3A2F2D04C80F}"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25442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5DEC6D6-E606-D142-95C3-8BDD37AAC6F0}" type="datetime1">
              <a:rPr kumimoji="1" lang="zh-CN" altLang="en-US" smtClean="0"/>
              <a:t>2017/8/9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520160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76948-AC06-EC45-BCD2-0673E7EAB82B}" type="datetime1">
              <a:rPr kumimoji="1" lang="zh-CN" altLang="en-US" smtClean="0"/>
              <a:t>2017/8/9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0BDB-383A-734D-90C4-1E20E144F254}" type="slidenum">
              <a:rPr kumimoji="1" lang="zh-CN" altLang="en-US" smtClean="0"/>
              <a:t>‹#›</a:t>
            </a:fld>
            <a:endParaRPr kumimoji="1" lang="zh-CN" altLang="en-US"/>
          </a:p>
        </p:txBody>
      </p:sp>
    </p:spTree>
    <p:extLst>
      <p:ext uri="{BB962C8B-B14F-4D97-AF65-F5344CB8AC3E}">
        <p14:creationId xmlns:p14="http://schemas.microsoft.com/office/powerpoint/2010/main" val="112282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6.jpeg"/><Relationship Id="rId6"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en/download" TargetMode="External"/><Relationship Id="rId7" Type="http://schemas.openxmlformats.org/officeDocument/2006/relationships/hyperlink" Target="https://github.com/tj/n" TargetMode="External"/><Relationship Id="rId8" Type="http://schemas.openxmlformats.org/officeDocument/2006/relationships/hyperlink" Target="https://github.com/creationix/nvm" TargetMode="External"/><Relationship Id="rId9" Type="http://schemas.openxmlformats.org/officeDocument/2006/relationships/hyperlink" Target="https://github.com/coreybutler/nvm-window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dist/latest-v6.x/docs/api/globals.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nodejs.org/api/debugger.html"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hyperlink" Target="https://github.com/caolan/async" TargetMode="External"/><Relationship Id="rId6" Type="http://schemas.openxmlformats.org/officeDocument/2006/relationships/hyperlink" Target="https://github.com/tj/co"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nodejs.org/api/"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1" Type="http://schemas.openxmlformats.org/officeDocument/2006/relationships/hyperlink" Target="https://yjhjstz.gitbooks.io/deep-into-node/content/" TargetMode="External"/><Relationship Id="rId12" Type="http://schemas.openxmlformats.org/officeDocument/2006/relationships/hyperlink" Target="http://17koa.com/koa-generator-examples/" TargetMode="External"/><Relationship Id="rId13" Type="http://schemas.openxmlformats.org/officeDocument/2006/relationships/hyperlink" Target="http://i5ting.github.io/stuq-koa/" TargetMode="External"/><Relationship Id="rId14" Type="http://schemas.openxmlformats.org/officeDocument/2006/relationships/hyperlink" Target="https://cnodejs.or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s://www.kancloud.cn/revin/nodejs/176203" TargetMode="External"/><Relationship Id="rId7" Type="http://schemas.openxmlformats.org/officeDocument/2006/relationships/hyperlink" Target="https://nodejs.org/" TargetMode="External"/><Relationship Id="rId8" Type="http://schemas.openxmlformats.org/officeDocument/2006/relationships/hyperlink" Target="http://nqdeng.github.io/7-days-nodejs/" TargetMode="External"/><Relationship Id="rId9" Type="http://schemas.openxmlformats.org/officeDocument/2006/relationships/hyperlink" Target="http://liubin.org/promises-book/#introduction" TargetMode="External"/><Relationship Id="rId10" Type="http://schemas.openxmlformats.org/officeDocument/2006/relationships/hyperlink" Target="http://i5ting.github.io/node-debug-tutori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29.png"/><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0.png"/><Relationship Id="rId7" Type="http://schemas.openxmlformats.org/officeDocument/2006/relationships/hyperlink" Target="http://geek.csdn.net/news/detail/52207"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2.jpe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4.jpe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1.jpeg"/><Relationship Id="rId7" Type="http://schemas.openxmlformats.org/officeDocument/2006/relationships/image" Target="../media/image52.jpeg"/><Relationship Id="rId8"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4.jpeg"/><Relationship Id="rId7" Type="http://schemas.openxmlformats.org/officeDocument/2006/relationships/image" Target="../media/image55.jpeg"/><Relationship Id="rId8"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hyperlink" Target="http://https:/en.wikipedia.org/wiki/B-tree" TargetMode="External"/><Relationship Id="rId7" Type="http://schemas.openxmlformats.org/officeDocument/2006/relationships/hyperlink" Target="https://docs.mongodb.com/manual/indexes" TargetMode="External"/><Relationship Id="rId8" Type="http://schemas.openxmlformats.org/officeDocument/2006/relationships/hyperlink" Target="http://docs.sequelizejs.com/"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3.tiff"/><Relationship Id="rId7" Type="http://schemas.openxmlformats.org/officeDocument/2006/relationships/hyperlink" Target="https://github.com/SunilWang/58-node.js-topic" TargetMode="External"/><Relationship Id="rId8" Type="http://schemas.openxmlformats.org/officeDocument/2006/relationships/hyperlink" Target="http://t.cn/R9jpGzp" TargetMode="External"/><Relationship Id="rId9" Type="http://schemas.openxmlformats.org/officeDocument/2006/relationships/image" Target="../media/image57.JPG"/><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2.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197637" y="2044271"/>
            <a:ext cx="3771900" cy="1015663"/>
          </a:xfrm>
          <a:prstGeom prst="rect">
            <a:avLst/>
          </a:prstGeom>
          <a:noFill/>
        </p:spPr>
        <p:txBody>
          <a:bodyPr wrap="square" rtlCol="0">
            <a:spAutoFit/>
          </a:bodyPr>
          <a:lstStyle/>
          <a:p>
            <a:pPr algn="r"/>
            <a:r>
              <a:rPr kumimoji="1" lang="zh-CN" altLang="en-US" sz="6000" b="1" dirty="0" smtClean="0">
                <a:solidFill>
                  <a:schemeClr val="bg1"/>
                </a:solidFill>
                <a:latin typeface="STLiti" charset="-122"/>
                <a:ea typeface="STLiti" charset="-122"/>
                <a:cs typeface="STLiti" charset="-122"/>
              </a:rPr>
              <a:t>带你走进</a:t>
            </a:r>
            <a:endParaRPr kumimoji="1" lang="zh-CN" altLang="en-US" sz="5400" b="1" dirty="0">
              <a:solidFill>
                <a:schemeClr val="bg1"/>
              </a:solidFill>
              <a:latin typeface="STLiti" charset="-122"/>
              <a:ea typeface="STLiti" charset="-122"/>
              <a:cs typeface="STLiti" charset="-122"/>
            </a:endParaRPr>
          </a:p>
        </p:txBody>
      </p:sp>
      <p:pic>
        <p:nvPicPr>
          <p:cNvPr id="8" name="图片 7"/>
          <p:cNvPicPr>
            <a:picLocks noChangeAspect="1"/>
          </p:cNvPicPr>
          <p:nvPr/>
        </p:nvPicPr>
        <p:blipFill>
          <a:blip r:embed="rId4"/>
          <a:stretch>
            <a:fillRect/>
          </a:stretch>
        </p:blipFill>
        <p:spPr>
          <a:xfrm>
            <a:off x="4365169" y="1491817"/>
            <a:ext cx="3461661" cy="2120573"/>
          </a:xfrm>
          <a:prstGeom prst="rect">
            <a:avLst/>
          </a:prstGeom>
        </p:spPr>
      </p:pic>
      <p:sp>
        <p:nvSpPr>
          <p:cNvPr id="9" name="文本框 8"/>
          <p:cNvSpPr txBox="1"/>
          <p:nvPr/>
        </p:nvSpPr>
        <p:spPr>
          <a:xfrm>
            <a:off x="3101402" y="5104206"/>
            <a:ext cx="6979796" cy="1154162"/>
          </a:xfrm>
          <a:prstGeom prst="rect">
            <a:avLst/>
          </a:prstGeom>
          <a:noFill/>
        </p:spPr>
        <p:txBody>
          <a:bodyPr wrap="none" rtlCol="0">
            <a:spAutoFit/>
          </a:bodyPr>
          <a:lstStyle/>
          <a:p>
            <a:pPr>
              <a:lnSpc>
                <a:spcPct val="150000"/>
              </a:lnSpc>
            </a:pPr>
            <a:r>
              <a:rPr lang="zh-CN" altLang="de-DE" sz="1400" dirty="0" smtClean="0">
                <a:solidFill>
                  <a:srgbClr val="CECECE"/>
                </a:solidFill>
                <a:latin typeface="PingFang SC" charset="-122"/>
                <a:ea typeface="PingFang SC" charset="-122"/>
                <a:cs typeface="PingFang SC" charset="-122"/>
              </a:rPr>
              <a:t>姓</a:t>
            </a:r>
            <a:r>
              <a:rPr lang="zh-CN" altLang="en-US" sz="14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名</a:t>
            </a:r>
            <a:r>
              <a:rPr lang="zh-CN" altLang="de-DE" sz="1400" dirty="0">
                <a:solidFill>
                  <a:srgbClr val="CECECE"/>
                </a:solidFill>
                <a:latin typeface="PingFang SC" charset="-122"/>
                <a:ea typeface="PingFang SC" charset="-122"/>
                <a:cs typeface="PingFang SC" charset="-122"/>
              </a:rPr>
              <a:t>：</a:t>
            </a:r>
            <a:r>
              <a:rPr lang="zh-CN" altLang="de-DE" sz="1600" b="1" dirty="0" smtClean="0">
                <a:solidFill>
                  <a:srgbClr val="CECECE"/>
                </a:solidFill>
                <a:latin typeface="PingFang SC" charset="-122"/>
                <a:ea typeface="PingFang SC" charset="-122"/>
                <a:cs typeface="PingFang SC" charset="-122"/>
              </a:rPr>
              <a:t>王</a:t>
            </a:r>
            <a:r>
              <a:rPr lang="zh-CN" altLang="en-US" sz="1600" b="1" dirty="0" smtClean="0">
                <a:solidFill>
                  <a:srgbClr val="CECECE"/>
                </a:solidFill>
                <a:latin typeface="PingFang SC" charset="-122"/>
                <a:ea typeface="PingFang SC" charset="-122"/>
                <a:cs typeface="PingFang SC" charset="-122"/>
              </a:rPr>
              <a:t> </a:t>
            </a:r>
            <a:r>
              <a:rPr lang="zh-CN" altLang="de-DE" sz="1600" b="1" dirty="0" smtClean="0">
                <a:solidFill>
                  <a:srgbClr val="CECECE"/>
                </a:solidFill>
                <a:latin typeface="PingFang SC" charset="-122"/>
                <a:ea typeface="PingFang SC" charset="-122"/>
                <a:cs typeface="PingFang SC" charset="-122"/>
              </a:rPr>
              <a:t>澍</a:t>
            </a:r>
            <a:r>
              <a:rPr lang="zh-CN" altLang="de-DE" sz="1600" b="1" dirty="0">
                <a:solidFill>
                  <a:srgbClr val="CECECE"/>
                </a:solidFill>
                <a:latin typeface="PingFang SC" charset="-122"/>
                <a:ea typeface="PingFang SC" charset="-122"/>
                <a:cs typeface="PingFang SC" charset="-122"/>
              </a:rPr>
              <a:t>（</a:t>
            </a:r>
            <a:r>
              <a:rPr lang="de-DE" altLang="zh-CN" sz="1600" b="1" dirty="0">
                <a:solidFill>
                  <a:srgbClr val="CECECE"/>
                </a:solidFill>
                <a:latin typeface="PingFang SC" charset="-122"/>
                <a:ea typeface="PingFang SC" charset="-122"/>
                <a:cs typeface="PingFang SC" charset="-122"/>
              </a:rPr>
              <a:t>SHÙ</a:t>
            </a:r>
            <a:r>
              <a:rPr lang="zh-CN" altLang="de-DE" sz="1600" b="1" dirty="0">
                <a:solidFill>
                  <a:srgbClr val="CECECE"/>
                </a:solidFill>
                <a:latin typeface="PingFang SC" charset="-122"/>
                <a:ea typeface="PingFang SC" charset="-122"/>
                <a:cs typeface="PingFang SC" charset="-122"/>
              </a:rPr>
              <a:t>）</a:t>
            </a:r>
            <a:r>
              <a:rPr lang="zh-CN" altLang="en-US" sz="1600" dirty="0">
                <a:solidFill>
                  <a:srgbClr val="CECECE"/>
                </a:solidFill>
                <a:latin typeface="PingFang SC" charset="-122"/>
                <a:ea typeface="PingFang SC" charset="-122"/>
                <a:cs typeface="PingFang SC" charset="-122"/>
              </a:rPr>
              <a:t>                  </a:t>
            </a:r>
            <a:r>
              <a:rPr lang="zh-CN" altLang="en-US" sz="1600" dirty="0" smtClean="0">
                <a:solidFill>
                  <a:srgbClr val="CECECE"/>
                </a:solidFill>
                <a:latin typeface="PingFang SC" charset="-122"/>
                <a:ea typeface="PingFang SC" charset="-122"/>
                <a:cs typeface="PingFang SC" charset="-122"/>
              </a:rPr>
              <a:t>  </a:t>
            </a:r>
            <a:r>
              <a:rPr lang="zh-CN" altLang="de-DE" sz="1400" dirty="0" smtClean="0">
                <a:solidFill>
                  <a:srgbClr val="CECECE"/>
                </a:solidFill>
                <a:latin typeface="PingFang SC" charset="-122"/>
                <a:ea typeface="PingFang SC" charset="-122"/>
                <a:cs typeface="PingFang SC" charset="-122"/>
              </a:rPr>
              <a:t>邮</a:t>
            </a:r>
            <a:r>
              <a:rPr lang="zh-CN" altLang="en-US" sz="1400" dirty="0" smtClean="0">
                <a:solidFill>
                  <a:srgbClr val="CECECE"/>
                </a:solidFill>
                <a:latin typeface="PingFang SC" charset="-122"/>
                <a:ea typeface="PingFang SC" charset="-122"/>
                <a:cs typeface="PingFang SC" charset="-122"/>
              </a:rPr>
              <a:t>    </a:t>
            </a:r>
            <a:r>
              <a:rPr lang="zh-CN" altLang="de-DE" sz="1400" dirty="0">
                <a:solidFill>
                  <a:srgbClr val="CECECE"/>
                </a:solidFill>
                <a:latin typeface="PingFang SC" charset="-122"/>
                <a:ea typeface="PingFang SC" charset="-122"/>
                <a:cs typeface="PingFang SC" charset="-122"/>
              </a:rPr>
              <a:t>箱</a:t>
            </a:r>
            <a:r>
              <a:rPr lang="zh-CN" altLang="de-DE" sz="1400" dirty="0" smtClean="0">
                <a:solidFill>
                  <a:srgbClr val="CECECE"/>
                </a:solidFill>
                <a:latin typeface="PingFang SC" charset="-122"/>
                <a:ea typeface="PingFang SC" charset="-122"/>
                <a:cs typeface="PingFang SC" charset="-122"/>
              </a:rPr>
              <a:t>：</a:t>
            </a:r>
            <a:r>
              <a:rPr lang="de-DE" altLang="zh-CN" sz="1400" b="1" dirty="0" smtClean="0">
                <a:solidFill>
                  <a:srgbClr val="CECECE"/>
                </a:solidFill>
                <a:latin typeface="PingFang SC" charset="-122"/>
                <a:ea typeface="PingFang SC" charset="-122"/>
                <a:cs typeface="PingFang SC" charset="-122"/>
              </a:rPr>
              <a:t>wangshu@</a:t>
            </a:r>
            <a:r>
              <a:rPr lang="en-US" altLang="zh-CN" sz="1400" b="1" dirty="0" err="1" smtClean="0">
                <a:solidFill>
                  <a:srgbClr val="CECECE"/>
                </a:solidFill>
                <a:latin typeface="PingFang SC" charset="-122"/>
                <a:ea typeface="PingFang SC" charset="-122"/>
                <a:cs typeface="PingFang SC" charset="-122"/>
              </a:rPr>
              <a:t>zhuanzhuan</a:t>
            </a:r>
            <a:r>
              <a:rPr lang="de-DE" altLang="zh-CN" sz="1400" b="1" dirty="0" smtClean="0">
                <a:solidFill>
                  <a:srgbClr val="CECECE"/>
                </a:solidFill>
                <a:latin typeface="PingFang SC" charset="-122"/>
                <a:ea typeface="PingFang SC" charset="-122"/>
                <a:cs typeface="PingFang SC" charset="-122"/>
              </a:rPr>
              <a:t>.</a:t>
            </a:r>
            <a:r>
              <a:rPr lang="de-DE" altLang="zh-CN" sz="1400" b="1" dirty="0" err="1" smtClean="0">
                <a:solidFill>
                  <a:srgbClr val="CECECE"/>
                </a:solidFill>
                <a:latin typeface="PingFang SC" charset="-122"/>
                <a:ea typeface="PingFang SC" charset="-122"/>
                <a:cs typeface="PingFang SC" charset="-122"/>
              </a:rPr>
              <a:t>com</a:t>
            </a:r>
            <a:endParaRPr lang="zh-CN" altLang="de-DE" sz="1400" b="1" dirty="0">
              <a:solidFill>
                <a:srgbClr val="CECECE"/>
              </a:solidFill>
              <a:latin typeface="PingFang SC" charset="-122"/>
              <a:ea typeface="PingFang SC" charset="-122"/>
              <a:cs typeface="PingFang SC" charset="-122"/>
            </a:endParaRPr>
          </a:p>
          <a:p>
            <a:pPr>
              <a:lnSpc>
                <a:spcPct val="150000"/>
              </a:lnSpc>
            </a:pPr>
            <a:r>
              <a:rPr lang="zh-CN" altLang="de-DE" sz="1400" dirty="0">
                <a:solidFill>
                  <a:srgbClr val="CECECE"/>
                </a:solidFill>
                <a:latin typeface="PingFang SC" charset="-122"/>
                <a:ea typeface="PingFang SC" charset="-122"/>
                <a:cs typeface="PingFang SC" charset="-122"/>
              </a:rPr>
              <a:t>英文名：</a:t>
            </a:r>
            <a:r>
              <a:rPr lang="de-DE" altLang="zh-CN" sz="1600" b="1" dirty="0" err="1">
                <a:solidFill>
                  <a:srgbClr val="CECECE"/>
                </a:solidFill>
                <a:latin typeface="PingFang SC" charset="-122"/>
                <a:ea typeface="PingFang SC" charset="-122"/>
                <a:cs typeface="PingFang SC" charset="-122"/>
              </a:rPr>
              <a:t>Sunil</a:t>
            </a:r>
            <a:r>
              <a:rPr lang="zh-CN" altLang="en-US" sz="1600" b="1" dirty="0">
                <a:solidFill>
                  <a:srgbClr val="CECECE"/>
                </a:solidFill>
                <a:latin typeface="PingFang SC" charset="-122"/>
                <a:ea typeface="PingFang SC" charset="-122"/>
                <a:cs typeface="PingFang SC" charset="-122"/>
              </a:rPr>
              <a:t>  </a:t>
            </a:r>
            <a:r>
              <a:rPr lang="de-DE" altLang="zh-CN" sz="1600" b="1" dirty="0">
                <a:solidFill>
                  <a:srgbClr val="CECECE"/>
                </a:solidFill>
                <a:latin typeface="PingFang SC" charset="-122"/>
                <a:ea typeface="PingFang SC" charset="-122"/>
                <a:cs typeface="PingFang SC" charset="-122"/>
              </a:rPr>
              <a:t>Wang</a:t>
            </a:r>
            <a:r>
              <a:rPr lang="zh-CN" altLang="en-US" sz="1600" b="1" dirty="0">
                <a:solidFill>
                  <a:srgbClr val="CECECE"/>
                </a:solidFill>
                <a:latin typeface="PingFang SC" charset="-122"/>
                <a:ea typeface="PingFang SC" charset="-122"/>
                <a:cs typeface="PingFang SC" charset="-122"/>
              </a:rPr>
              <a:t>                </a:t>
            </a:r>
            <a:r>
              <a:rPr lang="zh-CN" altLang="en-US" sz="1600" b="1" dirty="0" smtClean="0">
                <a:solidFill>
                  <a:srgbClr val="CECECE"/>
                </a:solidFill>
                <a:latin typeface="PingFang SC" charset="-122"/>
                <a:ea typeface="PingFang SC" charset="-122"/>
                <a:cs typeface="PingFang SC" charset="-122"/>
              </a:rPr>
              <a:t>      </a:t>
            </a:r>
            <a:r>
              <a:rPr lang="zh-CN" altLang="en-US" sz="1400" dirty="0" smtClean="0">
                <a:solidFill>
                  <a:srgbClr val="CECECE"/>
                </a:solidFill>
                <a:latin typeface="PingFang SC" charset="-122"/>
                <a:ea typeface="PingFang SC" charset="-122"/>
                <a:cs typeface="PingFang SC" charset="-122"/>
              </a:rPr>
              <a:t>博    </a:t>
            </a:r>
            <a:r>
              <a:rPr lang="zh-CN" altLang="en-US" sz="1400" dirty="0">
                <a:solidFill>
                  <a:srgbClr val="CECECE"/>
                </a:solidFill>
                <a:latin typeface="PingFang SC" charset="-122"/>
                <a:ea typeface="PingFang SC" charset="-122"/>
                <a:cs typeface="PingFang SC" charset="-122"/>
              </a:rPr>
              <a:t>客：</a:t>
            </a:r>
            <a:r>
              <a:rPr lang="en-US" altLang="zh-CN" sz="1400" b="1" dirty="0">
                <a:solidFill>
                  <a:srgbClr val="CECECE"/>
                </a:solidFill>
                <a:latin typeface="PingFang SC" charset="-122"/>
                <a:ea typeface="PingFang SC" charset="-122"/>
                <a:cs typeface="PingFang SC" charset="-122"/>
              </a:rPr>
              <a:t>https://sunil.wang</a:t>
            </a:r>
            <a:endParaRPr lang="de-DE" altLang="zh-CN" sz="1400" b="1" dirty="0" smtClean="0">
              <a:solidFill>
                <a:srgbClr val="CECECE"/>
              </a:solidFill>
              <a:latin typeface="PingFang SC" charset="-122"/>
              <a:ea typeface="PingFang SC" charset="-122"/>
              <a:cs typeface="PingFang SC" charset="-122"/>
            </a:endParaRPr>
          </a:p>
          <a:p>
            <a:pPr>
              <a:lnSpc>
                <a:spcPct val="150000"/>
              </a:lnSpc>
            </a:pPr>
            <a:r>
              <a:rPr lang="zh-CN" altLang="en-US" sz="1400" dirty="0" smtClean="0">
                <a:solidFill>
                  <a:srgbClr val="CECECE"/>
                </a:solidFill>
                <a:latin typeface="PingFang SC" charset="-122"/>
                <a:ea typeface="PingFang SC" charset="-122"/>
                <a:cs typeface="PingFang SC" charset="-122"/>
              </a:rPr>
              <a:t>职   位：</a:t>
            </a:r>
            <a:r>
              <a:rPr lang="zh-CN" altLang="en-US" sz="1400" b="1" dirty="0" smtClean="0">
                <a:solidFill>
                  <a:srgbClr val="CECECE"/>
                </a:solidFill>
                <a:latin typeface="PingFang SC" charset="-122"/>
                <a:ea typeface="PingFang SC" charset="-122"/>
                <a:cs typeface="PingFang SC" charset="-122"/>
              </a:rPr>
              <a:t>转转</a:t>
            </a:r>
            <a:r>
              <a:rPr lang="en-US" altLang="zh-CN" sz="1400" b="1" dirty="0" smtClean="0">
                <a:solidFill>
                  <a:srgbClr val="CECECE"/>
                </a:solidFill>
                <a:latin typeface="PingFang SC" charset="-122"/>
                <a:ea typeface="PingFang SC" charset="-122"/>
                <a:cs typeface="PingFang SC" charset="-122"/>
              </a:rPr>
              <a:t>FE</a:t>
            </a:r>
            <a:r>
              <a:rPr lang="zh-CN" altLang="en-US" sz="1400" b="1" dirty="0" smtClean="0">
                <a:solidFill>
                  <a:srgbClr val="CECECE"/>
                </a:solidFill>
                <a:latin typeface="PingFang SC" charset="-122"/>
                <a:ea typeface="PingFang SC" charset="-122"/>
                <a:cs typeface="PingFang SC" charset="-122"/>
              </a:rPr>
              <a:t> </a:t>
            </a:r>
            <a:r>
              <a:rPr lang="en-US" altLang="zh-CN" sz="1400" b="1" dirty="0" smtClean="0">
                <a:solidFill>
                  <a:srgbClr val="CECECE"/>
                </a:solidFill>
                <a:latin typeface="PingFang SC" charset="-122"/>
                <a:ea typeface="PingFang SC" charset="-122"/>
                <a:cs typeface="PingFang SC" charset="-122"/>
              </a:rPr>
              <a:t>-</a:t>
            </a:r>
            <a:r>
              <a:rPr lang="zh-CN" altLang="en-US" sz="1400" b="1" dirty="0" smtClean="0">
                <a:solidFill>
                  <a:srgbClr val="CECECE"/>
                </a:solidFill>
                <a:latin typeface="PingFang SC" charset="-122"/>
                <a:ea typeface="PingFang SC" charset="-122"/>
                <a:cs typeface="PingFang SC" charset="-122"/>
              </a:rPr>
              <a:t> </a:t>
            </a:r>
            <a:r>
              <a:rPr lang="en-US" altLang="zh-CN" sz="1400" b="1" dirty="0" err="1" smtClean="0">
                <a:solidFill>
                  <a:srgbClr val="CECECE"/>
                </a:solidFill>
                <a:latin typeface="PingFang SC" charset="-122"/>
                <a:ea typeface="PingFang SC" charset="-122"/>
                <a:cs typeface="PingFang SC" charset="-122"/>
              </a:rPr>
              <a:t>Node.js</a:t>
            </a:r>
            <a:r>
              <a:rPr lang="zh-CN" altLang="en-US" sz="1400" b="1" dirty="0" smtClean="0">
                <a:solidFill>
                  <a:srgbClr val="CECECE"/>
                </a:solidFill>
                <a:latin typeface="PingFang SC" charset="-122"/>
                <a:ea typeface="PingFang SC" charset="-122"/>
                <a:cs typeface="PingFang SC" charset="-122"/>
              </a:rPr>
              <a:t> 工程师           </a:t>
            </a:r>
            <a:r>
              <a:rPr lang="de-DE" altLang="zh-CN" sz="1400" dirty="0" err="1" smtClean="0">
                <a:solidFill>
                  <a:srgbClr val="CECECE"/>
                </a:solidFill>
                <a:latin typeface="PingFang SC" charset="-122"/>
                <a:ea typeface="PingFang SC" charset="-122"/>
                <a:cs typeface="PingFang SC" charset="-122"/>
              </a:rPr>
              <a:t>GitHub</a:t>
            </a:r>
            <a:r>
              <a:rPr lang="zh-CN" altLang="de-DE" sz="1400" dirty="0">
                <a:solidFill>
                  <a:srgbClr val="CECECE"/>
                </a:solidFill>
                <a:latin typeface="PingFang SC" charset="-122"/>
                <a:ea typeface="PingFang SC" charset="-122"/>
                <a:cs typeface="PingFang SC" charset="-122"/>
              </a:rPr>
              <a:t>：</a:t>
            </a:r>
            <a:r>
              <a:rPr lang="de-DE" altLang="zh-CN" sz="1400" b="1" dirty="0">
                <a:solidFill>
                  <a:srgbClr val="CECECE"/>
                </a:solidFill>
                <a:latin typeface="PingFang SC" charset="-122"/>
                <a:ea typeface="PingFang SC" charset="-122"/>
                <a:cs typeface="PingFang SC" charset="-122"/>
              </a:rPr>
              <a:t>https://</a:t>
            </a:r>
            <a:r>
              <a:rPr lang="de-DE" altLang="zh-CN" sz="1400" b="1" dirty="0" smtClean="0">
                <a:solidFill>
                  <a:srgbClr val="CECECE"/>
                </a:solidFill>
                <a:latin typeface="PingFang SC" charset="-122"/>
                <a:ea typeface="PingFang SC" charset="-122"/>
                <a:cs typeface="PingFang SC" charset="-122"/>
              </a:rPr>
              <a:t>github.com/SunilWang</a:t>
            </a: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a:t>
            </a:fld>
            <a:endParaRPr kumimoji="1" lang="zh-CN" altLang="en-US" dirty="0"/>
          </a:p>
        </p:txBody>
      </p:sp>
      <p:sp>
        <p:nvSpPr>
          <p:cNvPr id="10" name="文本框 9"/>
          <p:cNvSpPr txBox="1"/>
          <p:nvPr/>
        </p:nvSpPr>
        <p:spPr>
          <a:xfrm>
            <a:off x="8222462" y="2044271"/>
            <a:ext cx="3474238" cy="1015663"/>
          </a:xfrm>
          <a:prstGeom prst="rect">
            <a:avLst/>
          </a:prstGeom>
          <a:noFill/>
        </p:spPr>
        <p:txBody>
          <a:bodyPr wrap="square" rtlCol="0">
            <a:spAutoFit/>
          </a:bodyPr>
          <a:lstStyle/>
          <a:p>
            <a:r>
              <a:rPr kumimoji="1" lang="zh-CN" altLang="en-US" sz="6000" b="1" dirty="0" smtClean="0">
                <a:solidFill>
                  <a:schemeClr val="bg1"/>
                </a:solidFill>
                <a:latin typeface="STLiti" charset="-122"/>
                <a:ea typeface="STLiti" charset="-122"/>
                <a:cs typeface="STLiti" charset="-122"/>
              </a:rPr>
              <a:t>全栈之路</a:t>
            </a:r>
            <a:endParaRPr kumimoji="1" lang="zh-CN" altLang="en-US" sz="5400" b="1" dirty="0">
              <a:solidFill>
                <a:schemeClr val="bg1"/>
              </a:solidFill>
              <a:latin typeface="STLiti" charset="-122"/>
              <a:ea typeface="STLiti" charset="-122"/>
              <a:cs typeface="STLiti" charset="-122"/>
            </a:endParaRPr>
          </a:p>
        </p:txBody>
      </p:sp>
    </p:spTree>
    <p:extLst>
      <p:ext uri="{BB962C8B-B14F-4D97-AF65-F5344CB8AC3E}">
        <p14:creationId xmlns:p14="http://schemas.microsoft.com/office/powerpoint/2010/main" val="1185691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IO.js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6"/>
          <a:stretch>
            <a:fillRect/>
          </a:stretch>
        </p:blipFill>
        <p:spPr>
          <a:xfrm>
            <a:off x="6423967" y="1103918"/>
            <a:ext cx="5481560" cy="4776181"/>
          </a:xfrm>
          <a:prstGeom prst="rect">
            <a:avLst/>
          </a:prstGeom>
        </p:spPr>
      </p:pic>
      <p:pic>
        <p:nvPicPr>
          <p:cNvPr id="12" name="图片 11"/>
          <p:cNvPicPr>
            <a:picLocks noChangeAspect="1"/>
          </p:cNvPicPr>
          <p:nvPr/>
        </p:nvPicPr>
        <p:blipFill>
          <a:blip r:embed="rId7"/>
          <a:stretch>
            <a:fillRect/>
          </a:stretch>
        </p:blipFill>
        <p:spPr>
          <a:xfrm>
            <a:off x="108673" y="4508007"/>
            <a:ext cx="6152564" cy="1372092"/>
          </a:xfrm>
          <a:prstGeom prst="rect">
            <a:avLst/>
          </a:prstGeom>
        </p:spPr>
      </p:pic>
      <p:sp>
        <p:nvSpPr>
          <p:cNvPr id="13" name="矩形 12"/>
          <p:cNvSpPr/>
          <p:nvPr/>
        </p:nvSpPr>
        <p:spPr>
          <a:xfrm>
            <a:off x="108673" y="2538360"/>
            <a:ext cx="6280887" cy="1129092"/>
          </a:xfrm>
          <a:prstGeom prst="rect">
            <a:avLst/>
          </a:prstGeom>
        </p:spPr>
        <p:txBody>
          <a:bodyPr wrap="none">
            <a:spAutoFit/>
          </a:bodyPr>
          <a:lstStyle/>
          <a:p>
            <a:pPr>
              <a:lnSpc>
                <a:spcPct val="200000"/>
              </a:lnSpc>
            </a:pP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再次于</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项目合并。</a:t>
            </a:r>
            <a:r>
              <a:rPr lang="en-US" altLang="zh-CN" dirty="0" err="1" smtClean="0">
                <a:solidFill>
                  <a:srgbClr val="222222"/>
                </a:solidFill>
                <a:latin typeface="PingFang SC" charset="-122"/>
                <a:ea typeface="PingFang SC" charset="-122"/>
                <a:cs typeface="PingFang SC" charset="-122"/>
              </a:rPr>
              <a:t>io.js</a:t>
            </a:r>
            <a:r>
              <a:rPr lang="zh-CN" altLang="en-US" dirty="0" smtClean="0">
                <a:solidFill>
                  <a:srgbClr val="222222"/>
                </a:solidFill>
                <a:latin typeface="PingFang SC" charset="-122"/>
                <a:ea typeface="PingFang SC" charset="-122"/>
                <a:cs typeface="PingFang SC" charset="-122"/>
              </a:rPr>
              <a:t> 已经停止更新。</a:t>
            </a:r>
            <a:endParaRPr lang="en-US" altLang="zh-CN" dirty="0" smtClean="0">
              <a:solidFill>
                <a:srgbClr val="222222"/>
              </a:solidFill>
              <a:latin typeface="PingFang SC" charset="-122"/>
              <a:ea typeface="PingFang SC" charset="-122"/>
              <a:cs typeface="PingFang SC" charset="-122"/>
            </a:endParaRPr>
          </a:p>
          <a:p>
            <a:pPr>
              <a:lnSpc>
                <a:spcPct val="200000"/>
              </a:lnSpc>
            </a:pPr>
            <a:r>
              <a:rPr lang="en-US" altLang="zh-CN" b="0" i="0" dirty="0" err="1" smtClean="0">
                <a:solidFill>
                  <a:srgbClr val="222222"/>
                </a:solidFill>
                <a:effectLst/>
                <a:latin typeface="PingFang SC" charset="-122"/>
                <a:ea typeface="PingFang SC" charset="-122"/>
                <a:cs typeface="PingFang SC" charset="-122"/>
              </a:rPr>
              <a:t>Io.js</a:t>
            </a:r>
            <a:r>
              <a:rPr lang="zh-CN" altLang="en-US" b="0" i="0" dirty="0" smtClean="0">
                <a:solidFill>
                  <a:srgbClr val="222222"/>
                </a:solidFill>
                <a:effectLst/>
                <a:latin typeface="PingFang SC" charset="-122"/>
                <a:ea typeface="PingFang SC" charset="-122"/>
                <a:cs typeface="PingFang SC" charset="-122"/>
              </a:rPr>
              <a:t> </a:t>
            </a:r>
            <a:r>
              <a:rPr lang="zh-CN" altLang="en-US" dirty="0" smtClean="0">
                <a:solidFill>
                  <a:srgbClr val="222222"/>
                </a:solidFill>
                <a:latin typeface="PingFang SC" charset="-122"/>
                <a:ea typeface="PingFang SC" charset="-122"/>
                <a:cs typeface="PingFang SC" charset="-122"/>
              </a:rPr>
              <a:t>中的所有功能都可以在 </a:t>
            </a:r>
            <a:r>
              <a:rPr lang="en-US" altLang="zh-CN" dirty="0" err="1" smtClean="0">
                <a:solidFill>
                  <a:srgbClr val="222222"/>
                </a:solidFill>
                <a:latin typeface="PingFang SC" charset="-122"/>
                <a:ea typeface="PingFang SC" charset="-122"/>
                <a:cs typeface="PingFang SC" charset="-122"/>
              </a:rPr>
              <a:t>Node.js</a:t>
            </a:r>
            <a:r>
              <a:rPr lang="zh-CN" altLang="en-US" dirty="0" smtClean="0">
                <a:solidFill>
                  <a:srgbClr val="222222"/>
                </a:solidFill>
                <a:latin typeface="PingFang SC" charset="-122"/>
                <a:ea typeface="PingFang SC" charset="-122"/>
                <a:cs typeface="PingFang SC" charset="-122"/>
              </a:rPr>
              <a:t> </a:t>
            </a:r>
            <a:r>
              <a:rPr lang="en-US" altLang="zh-CN" dirty="0" smtClean="0">
                <a:solidFill>
                  <a:srgbClr val="222222"/>
                </a:solidFill>
                <a:latin typeface="PingFang SC" charset="-122"/>
                <a:ea typeface="PingFang SC" charset="-122"/>
                <a:cs typeface="PingFang SC" charset="-122"/>
              </a:rPr>
              <a:t>v4</a:t>
            </a:r>
            <a:r>
              <a:rPr lang="zh-CN" altLang="en-US" dirty="0" smtClean="0">
                <a:solidFill>
                  <a:srgbClr val="222222"/>
                </a:solidFill>
                <a:latin typeface="PingFang SC" charset="-122"/>
                <a:ea typeface="PingFang SC" charset="-122"/>
                <a:cs typeface="PingFang SC" charset="-122"/>
              </a:rPr>
              <a:t>及以上版本中使用。</a:t>
            </a:r>
            <a:endParaRPr lang="zh-CN" altLang="en-US" b="0" i="0" dirty="0">
              <a:solidFill>
                <a:srgbClr val="222222"/>
              </a:solidFill>
              <a:effectLst/>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10</a:t>
            </a:fld>
            <a:endParaRPr kumimoji="1" lang="zh-CN" altLang="en-US"/>
          </a:p>
        </p:txBody>
      </p:sp>
    </p:spTree>
    <p:extLst>
      <p:ext uri="{BB962C8B-B14F-4D97-AF65-F5344CB8AC3E}">
        <p14:creationId xmlns:p14="http://schemas.microsoft.com/office/powerpoint/2010/main" val="165678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的实现</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7" name="图片 16"/>
          <p:cNvPicPr>
            <a:picLocks noChangeAspect="1"/>
          </p:cNvPicPr>
          <p:nvPr/>
        </p:nvPicPr>
        <p:blipFill>
          <a:blip r:embed="rId5"/>
          <a:stretch>
            <a:fillRect/>
          </a:stretch>
        </p:blipFill>
        <p:spPr>
          <a:xfrm>
            <a:off x="6427362" y="954151"/>
            <a:ext cx="5478165" cy="5334347"/>
          </a:xfrm>
          <a:prstGeom prst="rect">
            <a:avLst/>
          </a:prstGeom>
        </p:spPr>
      </p:pic>
      <p:sp>
        <p:nvSpPr>
          <p:cNvPr id="18" name="文本框 17"/>
          <p:cNvSpPr txBox="1"/>
          <p:nvPr/>
        </p:nvSpPr>
        <p:spPr>
          <a:xfrm>
            <a:off x="108673" y="2139296"/>
            <a:ext cx="6106086" cy="3416320"/>
          </a:xfrm>
          <a:prstGeom prst="rect">
            <a:avLst/>
          </a:prstGeom>
          <a:noFill/>
        </p:spPr>
        <p:txBody>
          <a:bodyPr wrap="square" rtlCol="0">
            <a:spAutoFit/>
          </a:bodyPr>
          <a:lstStyle/>
          <a:p>
            <a:pPr marL="285750" indent="-285750">
              <a:lnSpc>
                <a:spcPct val="150000"/>
              </a:lnSpc>
              <a:buFont typeface="Wingdings" charset="2"/>
              <a:buChar char="Ø"/>
            </a:pPr>
            <a:r>
              <a:rPr lang="nl-NL" altLang="zh-CN" dirty="0">
                <a:latin typeface="PingFang SC" charset="-122"/>
                <a:ea typeface="PingFang SC" charset="-122"/>
                <a:cs typeface="PingFang SC" charset="-122"/>
              </a:rPr>
              <a:t>V8 </a:t>
            </a:r>
            <a:r>
              <a:rPr lang="nl-NL" altLang="zh-CN" dirty="0" err="1">
                <a:latin typeface="PingFang SC" charset="-122"/>
                <a:ea typeface="PingFang SC" charset="-122"/>
                <a:cs typeface="PingFang SC" charset="-122"/>
              </a:rPr>
              <a:t>JavaScript</a:t>
            </a:r>
            <a:r>
              <a:rPr lang="zh-CN" altLang="nl-NL" dirty="0">
                <a:latin typeface="PingFang SC" charset="-122"/>
                <a:ea typeface="PingFang SC" charset="-122"/>
                <a:cs typeface="PingFang SC" charset="-122"/>
              </a:rPr>
              <a:t>引擎，</a:t>
            </a:r>
            <a:r>
              <a:rPr lang="nl-NL" altLang="zh-CN" dirty="0" err="1">
                <a:latin typeface="PingFang SC" charset="-122"/>
                <a:ea typeface="PingFang SC" charset="-122"/>
                <a:cs typeface="PingFang SC" charset="-122"/>
              </a:rPr>
              <a:t>libuv</a:t>
            </a:r>
            <a:r>
              <a:rPr lang="zh-CN" altLang="nl-NL" dirty="0">
                <a:latin typeface="PingFang SC" charset="-122"/>
                <a:ea typeface="PingFang SC" charset="-122"/>
                <a:cs typeface="PingFang SC" charset="-122"/>
              </a:rPr>
              <a:t>，</a:t>
            </a:r>
            <a:r>
              <a:rPr lang="nl-NL" altLang="zh-CN" dirty="0" err="1">
                <a:latin typeface="PingFang SC" charset="-122"/>
                <a:ea typeface="PingFang SC" charset="-122"/>
                <a:cs typeface="PingFang SC" charset="-122"/>
              </a:rPr>
              <a:t>openssl</a:t>
            </a:r>
            <a:r>
              <a:rPr lang="zh-CN" altLang="nl-NL" dirty="0">
                <a:latin typeface="PingFang SC" charset="-122"/>
                <a:ea typeface="PingFang SC" charset="-122"/>
                <a:cs typeface="PingFang SC" charset="-122"/>
              </a:rPr>
              <a:t>和</a:t>
            </a:r>
            <a:r>
              <a:rPr lang="zh-CN" altLang="nl-NL" dirty="0" smtClean="0">
                <a:latin typeface="PingFang SC" charset="-122"/>
                <a:ea typeface="PingFang SC" charset="-122"/>
                <a:cs typeface="PingFang SC" charset="-122"/>
              </a:rPr>
              <a:t>其他</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应用程序二进制接口提供对</a:t>
            </a: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操作中心的功能的访问</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en-US" altLang="zh-CN" dirty="0" err="1">
                <a:latin typeface="PingFang SC" charset="-122"/>
                <a:ea typeface="PingFang SC" charset="-122"/>
                <a:cs typeface="PingFang SC" charset="-122"/>
              </a:rPr>
              <a:t>Node.js</a:t>
            </a:r>
            <a:r>
              <a:rPr lang="zh-CN" altLang="en-US" dirty="0">
                <a:latin typeface="PingFang SC" charset="-122"/>
                <a:ea typeface="PingFang SC" charset="-122"/>
                <a:cs typeface="PingFang SC" charset="-122"/>
              </a:rPr>
              <a:t>核心库是主要的接口，大多数模块和应用程序通过它构建在</a:t>
            </a:r>
            <a:r>
              <a:rPr lang="en-US" altLang="zh-CN" dirty="0">
                <a:latin typeface="PingFang SC" charset="-122"/>
                <a:ea typeface="PingFang SC" charset="-122"/>
                <a:cs typeface="PingFang SC" charset="-122"/>
              </a:rPr>
              <a:t>Node</a:t>
            </a:r>
            <a:r>
              <a:rPr lang="zh-CN" altLang="en-US" dirty="0">
                <a:latin typeface="PingFang SC" charset="-122"/>
                <a:ea typeface="PingFang SC" charset="-122"/>
                <a:cs typeface="PingFang SC" charset="-122"/>
              </a:rPr>
              <a:t>之上，执行</a:t>
            </a:r>
            <a:r>
              <a:rPr lang="en-US" altLang="zh-CN" dirty="0">
                <a:latin typeface="PingFang SC" charset="-122"/>
                <a:ea typeface="PingFang SC" charset="-122"/>
                <a:cs typeface="PingFang SC" charset="-122"/>
              </a:rPr>
              <a:t>I / O</a:t>
            </a:r>
            <a:r>
              <a:rPr lang="zh-CN" altLang="en-US" dirty="0">
                <a:latin typeface="PingFang SC" charset="-122"/>
                <a:ea typeface="PingFang SC" charset="-122"/>
                <a:cs typeface="PingFang SC" charset="-122"/>
              </a:rPr>
              <a:t>操作，操纵数据，访问网络等</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a:p>
            <a:pPr marL="285750" indent="-285750">
              <a:lnSpc>
                <a:spcPct val="150000"/>
              </a:lnSpc>
              <a:buFont typeface="Wingdings" charset="2"/>
              <a:buChar char="Ø"/>
            </a:pPr>
            <a:r>
              <a:rPr lang="zh-CN" altLang="en-US" dirty="0">
                <a:latin typeface="PingFang SC" charset="-122"/>
                <a:ea typeface="PingFang SC" charset="-122"/>
                <a:cs typeface="PingFang SC" charset="-122"/>
              </a:rPr>
              <a:t>一些模块和应用程序选择超出</a:t>
            </a:r>
            <a:r>
              <a:rPr lang="en-US" altLang="zh-CN" dirty="0">
                <a:latin typeface="PingFang SC" charset="-122"/>
                <a:ea typeface="PingFang SC" charset="-122"/>
                <a:cs typeface="PingFang SC" charset="-122"/>
              </a:rPr>
              <a:t>Core Library</a:t>
            </a:r>
            <a:r>
              <a:rPr lang="zh-CN" altLang="en-US" dirty="0">
                <a:latin typeface="PingFang SC" charset="-122"/>
                <a:ea typeface="PingFang SC" charset="-122"/>
                <a:cs typeface="PingFang SC" charset="-122"/>
              </a:rPr>
              <a:t>并直接绑定到应用程序二进制接口和依赖关系来执行更高级的操作</a:t>
            </a:r>
            <a:r>
              <a:rPr lang="zh-CN" altLang="en-US" dirty="0" smtClean="0">
                <a:latin typeface="PingFang SC" charset="-122"/>
                <a:ea typeface="PingFang SC" charset="-122"/>
                <a:cs typeface="PingFang SC" charset="-122"/>
              </a:rPr>
              <a:t>。</a:t>
            </a:r>
            <a:endParaRPr lang="en-US" altLang="zh-CN" dirty="0" smtClean="0">
              <a:latin typeface="PingFang SC" charset="-122"/>
              <a:ea typeface="PingFang SC" charset="-122"/>
              <a:cs typeface="PingFang SC" charset="-122"/>
            </a:endParaRPr>
          </a:p>
        </p:txBody>
      </p:sp>
      <p:sp>
        <p:nvSpPr>
          <p:cNvPr id="19" name="幻灯片编号占位符 18"/>
          <p:cNvSpPr>
            <a:spLocks noGrp="1"/>
          </p:cNvSpPr>
          <p:nvPr>
            <p:ph type="sldNum" sz="quarter" idx="12"/>
          </p:nvPr>
        </p:nvSpPr>
        <p:spPr/>
        <p:txBody>
          <a:bodyPr/>
          <a:lstStyle/>
          <a:p>
            <a:fld id="{DDBD0BDB-383A-734D-90C4-1E20E144F254}" type="slidenum">
              <a:rPr kumimoji="1" lang="zh-CN" altLang="en-US" smtClean="0"/>
              <a:t>11</a:t>
            </a:fld>
            <a:endParaRPr kumimoji="1" lang="zh-CN" altLang="en-US"/>
          </a:p>
        </p:txBody>
      </p:sp>
    </p:spTree>
    <p:extLst>
      <p:ext uri="{BB962C8B-B14F-4D97-AF65-F5344CB8AC3E}">
        <p14:creationId xmlns:p14="http://schemas.microsoft.com/office/powerpoint/2010/main" val="117675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sp>
        <p:nvSpPr>
          <p:cNvPr id="13" name="圆角矩形 12"/>
          <p:cNvSpPr/>
          <p:nvPr/>
        </p:nvSpPr>
        <p:spPr>
          <a:xfrm>
            <a:off x="4894922" y="2324992"/>
            <a:ext cx="4747260" cy="3778126"/>
          </a:xfrm>
          <a:prstGeom prst="roundRect">
            <a:avLst>
              <a:gd name="adj" fmla="val 435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应用 服务器</a:t>
            </a:r>
            <a:endParaRPr lang="en-US" altLang="zh-CN" dirty="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endParaRPr lang="en-US" altLang="zh-CN" dirty="0" smtClean="0">
              <a:solidFill>
                <a:schemeClr val="tx1"/>
              </a:solidFill>
              <a:latin typeface="PingFang SC" charset="-122"/>
              <a:ea typeface="PingFang SC" charset="-122"/>
              <a:cs typeface="PingFang SC" charset="-122"/>
            </a:endParaRPr>
          </a:p>
          <a:p>
            <a:pPr algn="ctr"/>
            <a:r>
              <a:rPr lang="en-US" altLang="zh-CN" dirty="0" smtClean="0">
                <a:solidFill>
                  <a:schemeClr val="tx1"/>
                </a:solidFill>
                <a:latin typeface="PingFang SC" charset="-122"/>
                <a:ea typeface="PingFang SC" charset="-122"/>
                <a:cs typeface="PingFang SC" charset="-122"/>
              </a:rPr>
              <a:t>Node </a:t>
            </a:r>
            <a:r>
              <a:rPr lang="zh-CN" altLang="en-US" dirty="0" smtClean="0">
                <a:solidFill>
                  <a:schemeClr val="tx1"/>
                </a:solidFill>
                <a:latin typeface="PingFang SC" charset="-122"/>
                <a:ea typeface="PingFang SC" charset="-122"/>
                <a:cs typeface="PingFang SC" charset="-122"/>
              </a:rPr>
              <a:t>开发的 应用</a:t>
            </a:r>
            <a:endParaRPr lang="en-US" altLang="zh-CN" dirty="0" smtClean="0">
              <a:solidFill>
                <a:schemeClr val="tx1"/>
              </a:solidFill>
              <a:latin typeface="PingFang SC" charset="-122"/>
              <a:ea typeface="PingFang SC" charset="-122"/>
              <a:cs typeface="PingFang SC" charset="-122"/>
            </a:endParaRPr>
          </a:p>
          <a:p>
            <a:pPr algn="ctr"/>
            <a:endParaRPr lang="en-US" altLang="zh-CN" dirty="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处理用户的所有请求和给用户的响应</a:t>
            </a:r>
            <a:endParaRPr lang="zh-CN" altLang="en-US" dirty="0">
              <a:solidFill>
                <a:schemeClr val="tx1"/>
              </a:solidFill>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幻灯片编号占位符 2"/>
          <p:cNvSpPr>
            <a:spLocks noGrp="1"/>
          </p:cNvSpPr>
          <p:nvPr>
            <p:ph type="sldNum" sz="quarter" idx="12"/>
          </p:nvPr>
        </p:nvSpPr>
        <p:spPr/>
        <p:txBody>
          <a:bodyPr/>
          <a:lstStyle/>
          <a:p>
            <a:fld id="{DDBD0BDB-383A-734D-90C4-1E20E144F254}" type="slidenum">
              <a:rPr kumimoji="1" lang="zh-CN" altLang="en-US" smtClean="0"/>
              <a:t>12</a:t>
            </a:fld>
            <a:endParaRPr kumimoji="1" lang="zh-CN" altLang="en-US"/>
          </a:p>
        </p:txBody>
      </p:sp>
    </p:spTree>
    <p:extLst>
      <p:ext uri="{BB962C8B-B14F-4D97-AF65-F5344CB8AC3E}">
        <p14:creationId xmlns:p14="http://schemas.microsoft.com/office/powerpoint/2010/main" val="1685261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a:solidFill>
                  <a:srgbClr val="00B050"/>
                </a:solidFill>
                <a:latin typeface="PingFang SC" charset="-122"/>
                <a:ea typeface="PingFang SC" charset="-122"/>
                <a:cs typeface="PingFang SC" charset="-122"/>
              </a:rPr>
              <a:t>在</a:t>
            </a:r>
            <a:r>
              <a:rPr lang="en-US" altLang="zh-CN" dirty="0">
                <a:solidFill>
                  <a:srgbClr val="00B050"/>
                </a:solidFill>
                <a:latin typeface="PingFang SC" charset="-122"/>
                <a:ea typeface="PingFang SC" charset="-122"/>
                <a:cs typeface="PingFang SC" charset="-122"/>
              </a:rPr>
              <a:t> Web </a:t>
            </a:r>
            <a:r>
              <a:rPr lang="zh-CN" altLang="en-US" dirty="0">
                <a:solidFill>
                  <a:srgbClr val="00B050"/>
                </a:solidFill>
                <a:latin typeface="PingFang SC" charset="-122"/>
                <a:ea typeface="PingFang SC" charset="-122"/>
                <a:cs typeface="PingFang SC" charset="-122"/>
              </a:rPr>
              <a:t>中的用途</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圆角矩形 10"/>
          <p:cNvSpPr/>
          <p:nvPr/>
        </p:nvSpPr>
        <p:spPr>
          <a:xfrm>
            <a:off x="2190543" y="1842999"/>
            <a:ext cx="1589182" cy="4419600"/>
          </a:xfrm>
          <a:prstGeom prst="roundRect">
            <a:avLst>
              <a:gd name="adj" fmla="val 13665"/>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solidFill>
                  <a:schemeClr val="tx1"/>
                </a:solidFill>
                <a:latin typeface="PingFang SC" charset="-122"/>
                <a:ea typeface="PingFang SC" charset="-122"/>
                <a:cs typeface="PingFang SC" charset="-122"/>
              </a:rPr>
              <a:t>用户</a:t>
            </a:r>
            <a:endParaRPr lang="en-US" altLang="zh-CN" dirty="0" smtClean="0">
              <a:solidFill>
                <a:schemeClr val="tx1"/>
              </a:solidFill>
              <a:latin typeface="PingFang SC" charset="-122"/>
              <a:ea typeface="PingFang SC" charset="-122"/>
              <a:cs typeface="PingFang SC" charset="-122"/>
            </a:endParaRPr>
          </a:p>
          <a:p>
            <a:pPr algn="ctr"/>
            <a:r>
              <a:rPr lang="zh-CN" altLang="en-US" dirty="0" smtClean="0">
                <a:solidFill>
                  <a:schemeClr val="tx1"/>
                </a:solidFill>
                <a:latin typeface="PingFang SC" charset="-122"/>
                <a:ea typeface="PingFang SC" charset="-122"/>
                <a:cs typeface="PingFang SC" charset="-122"/>
              </a:rPr>
              <a:t>浏览器</a:t>
            </a:r>
            <a:endParaRPr lang="zh-CN" altLang="en-US" dirty="0">
              <a:solidFill>
                <a:schemeClr val="tx1"/>
              </a:solidFill>
              <a:latin typeface="PingFang SC" charset="-122"/>
              <a:ea typeface="PingFang SC" charset="-122"/>
              <a:cs typeface="PingFang SC" charset="-122"/>
            </a:endParaRPr>
          </a:p>
        </p:txBody>
      </p:sp>
      <p:sp>
        <p:nvSpPr>
          <p:cNvPr id="12" name="圆角矩形 11"/>
          <p:cNvSpPr/>
          <p:nvPr/>
        </p:nvSpPr>
        <p:spPr>
          <a:xfrm>
            <a:off x="4072683" y="1842999"/>
            <a:ext cx="5928772" cy="4419600"/>
          </a:xfrm>
          <a:prstGeom prst="roundRect">
            <a:avLst>
              <a:gd name="adj" fmla="val 4253"/>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smtClean="0">
                <a:latin typeface="PingFang SC" charset="-122"/>
                <a:ea typeface="PingFang SC" charset="-122"/>
                <a:cs typeface="PingFang SC" charset="-122"/>
              </a:rPr>
              <a:t>App</a:t>
            </a:r>
            <a:r>
              <a:rPr lang="zh-CN" altLang="en-US" dirty="0" smtClean="0">
                <a:latin typeface="PingFang SC" charset="-122"/>
                <a:ea typeface="PingFang SC" charset="-122"/>
                <a:cs typeface="PingFang SC" charset="-122"/>
              </a:rPr>
              <a:t>服务系统</a:t>
            </a:r>
            <a:endParaRPr lang="zh-CN" altLang="en-US" dirty="0">
              <a:latin typeface="PingFang SC" charset="-122"/>
              <a:ea typeface="PingFang SC" charset="-122"/>
              <a:cs typeface="PingFang SC" charset="-122"/>
            </a:endParaRPr>
          </a:p>
        </p:txBody>
      </p:sp>
      <p:cxnSp>
        <p:nvCxnSpPr>
          <p:cNvPr id="14" name="直接箭头连接符 7"/>
          <p:cNvCxnSpPr/>
          <p:nvPr/>
        </p:nvCxnSpPr>
        <p:spPr>
          <a:xfrm>
            <a:off x="3779725" y="3210401"/>
            <a:ext cx="1028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2"/>
          <p:cNvCxnSpPr/>
          <p:nvPr/>
        </p:nvCxnSpPr>
        <p:spPr>
          <a:xfrm flipH="1">
            <a:off x="3779725" y="5054441"/>
            <a:ext cx="10287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圆角矩形 15"/>
          <p:cNvSpPr/>
          <p:nvPr/>
        </p:nvSpPr>
        <p:spPr>
          <a:xfrm>
            <a:off x="4787625" y="2369154"/>
            <a:ext cx="2084070" cy="3778126"/>
          </a:xfrm>
          <a:prstGeom prst="roundRect">
            <a:avLst>
              <a:gd name="adj" fmla="val 898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中间层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en-US" altLang="zh-CN" dirty="0" smtClean="0">
                <a:solidFill>
                  <a:schemeClr val="accent1"/>
                </a:solidFill>
                <a:latin typeface="PingFang SC" charset="-122"/>
                <a:ea typeface="PingFang SC" charset="-122"/>
                <a:cs typeface="PingFang SC" charset="-122"/>
              </a:rPr>
              <a:t>Node </a:t>
            </a:r>
            <a:r>
              <a:rPr lang="zh-CN" altLang="en-US" dirty="0" smtClean="0">
                <a:solidFill>
                  <a:schemeClr val="accent1"/>
                </a:solidFill>
                <a:latin typeface="PingFang SC" charset="-122"/>
                <a:ea typeface="PingFang SC" charset="-122"/>
                <a:cs typeface="PingFang SC" charset="-122"/>
              </a:rPr>
              <a:t>分发</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调用服务接口</a:t>
            </a:r>
            <a:endParaRPr lang="en-US" altLang="zh-CN" dirty="0" smtClean="0">
              <a:solidFill>
                <a:schemeClr val="accent1"/>
              </a:solidFill>
              <a:latin typeface="PingFang SC" charset="-122"/>
              <a:ea typeface="PingFang SC" charset="-122"/>
              <a:cs typeface="PingFang SC" charset="-122"/>
            </a:endParaRPr>
          </a:p>
          <a:p>
            <a:pPr algn="ctr"/>
            <a:endParaRPr lang="en-US" altLang="zh-CN" dirty="0" smtClean="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渲染</a:t>
            </a:r>
            <a:r>
              <a:rPr lang="en-US" altLang="zh-CN" dirty="0" smtClean="0">
                <a:solidFill>
                  <a:schemeClr val="accent1"/>
                </a:solidFill>
                <a:latin typeface="PingFang SC" charset="-122"/>
                <a:ea typeface="PingFang SC" charset="-122"/>
                <a:cs typeface="PingFang SC" charset="-122"/>
              </a:rPr>
              <a:t>HTML</a:t>
            </a:r>
            <a:r>
              <a:rPr lang="zh-CN" altLang="en-US" dirty="0" smtClean="0">
                <a:solidFill>
                  <a:schemeClr val="accent1"/>
                </a:solidFill>
                <a:latin typeface="PingFang SC" charset="-122"/>
                <a:ea typeface="PingFang SC" charset="-122"/>
                <a:cs typeface="PingFang SC" charset="-122"/>
              </a:rPr>
              <a:t>页面</a:t>
            </a:r>
            <a:endParaRPr lang="en-US" altLang="zh-CN" dirty="0" smtClean="0">
              <a:solidFill>
                <a:schemeClr val="accent1"/>
              </a:solidFill>
              <a:latin typeface="PingFang SC" charset="-122"/>
              <a:ea typeface="PingFang SC" charset="-122"/>
              <a:cs typeface="PingFang SC" charset="-122"/>
            </a:endParaRPr>
          </a:p>
        </p:txBody>
      </p:sp>
      <p:sp>
        <p:nvSpPr>
          <p:cNvPr id="17" name="圆角矩形 16"/>
          <p:cNvSpPr/>
          <p:nvPr/>
        </p:nvSpPr>
        <p:spPr>
          <a:xfrm>
            <a:off x="7586637" y="2369154"/>
            <a:ext cx="2084070" cy="1547938"/>
          </a:xfrm>
          <a:prstGeom prst="roundRect">
            <a:avLst>
              <a:gd name="adj" fmla="val 8989"/>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smtClean="0">
                <a:solidFill>
                  <a:schemeClr val="accent1"/>
                </a:solidFill>
                <a:latin typeface="PingFang SC" charset="-122"/>
                <a:ea typeface="PingFang SC" charset="-122"/>
                <a:cs typeface="PingFang SC" charset="-122"/>
              </a:rPr>
              <a:t>应用 服务器</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传统</a:t>
            </a:r>
            <a:r>
              <a:rPr lang="zh-CN" altLang="en-US" dirty="0">
                <a:solidFill>
                  <a:schemeClr val="accent1"/>
                </a:solidFill>
                <a:latin typeface="PingFang SC" charset="-122"/>
                <a:ea typeface="PingFang SC" charset="-122"/>
                <a:cs typeface="PingFang SC" charset="-122"/>
              </a:rPr>
              <a:t> </a:t>
            </a:r>
            <a:r>
              <a:rPr lang="en-US" altLang="zh-CN" dirty="0">
                <a:solidFill>
                  <a:schemeClr val="accent1"/>
                </a:solidFill>
                <a:latin typeface="PingFang SC" charset="-122"/>
                <a:ea typeface="PingFang SC" charset="-122"/>
                <a:cs typeface="PingFang SC" charset="-122"/>
              </a:rPr>
              <a:t>Java/PHP</a:t>
            </a:r>
            <a:endParaRPr lang="en-US" altLang="zh-CN" dirty="0" smtClean="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smtClean="0">
                <a:solidFill>
                  <a:schemeClr val="accent1"/>
                </a:solidFill>
                <a:latin typeface="PingFang SC" charset="-122"/>
                <a:ea typeface="PingFang SC" charset="-122"/>
                <a:cs typeface="PingFang SC" charset="-122"/>
              </a:rPr>
              <a:t>提供服务接口</a:t>
            </a:r>
            <a:endParaRPr lang="zh-CN" altLang="en-US" dirty="0">
              <a:solidFill>
                <a:schemeClr val="accent1"/>
              </a:solidFill>
              <a:latin typeface="PingFang SC" charset="-122"/>
              <a:ea typeface="PingFang SC" charset="-122"/>
              <a:cs typeface="PingFang SC" charset="-122"/>
            </a:endParaRPr>
          </a:p>
        </p:txBody>
      </p:sp>
      <p:sp>
        <p:nvSpPr>
          <p:cNvPr id="20" name="圆角矩形 19"/>
          <p:cNvSpPr/>
          <p:nvPr/>
        </p:nvSpPr>
        <p:spPr>
          <a:xfrm>
            <a:off x="7586637" y="4599342"/>
            <a:ext cx="2084070" cy="1547938"/>
          </a:xfrm>
          <a:prstGeom prst="roundRect">
            <a:avLst>
              <a:gd name="adj" fmla="val 8989"/>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dirty="0">
                <a:solidFill>
                  <a:schemeClr val="accent1"/>
                </a:solidFill>
                <a:latin typeface="PingFang SC" charset="-122"/>
                <a:ea typeface="PingFang SC" charset="-122"/>
                <a:cs typeface="PingFang SC" charset="-122"/>
              </a:rPr>
              <a:t>应用 服务器</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传统 </a:t>
            </a:r>
            <a:r>
              <a:rPr lang="en-US" altLang="zh-CN" dirty="0" smtClean="0">
                <a:solidFill>
                  <a:schemeClr val="accent1"/>
                </a:solidFill>
                <a:latin typeface="PingFang SC" charset="-122"/>
                <a:ea typeface="PingFang SC" charset="-122"/>
                <a:cs typeface="PingFang SC" charset="-122"/>
              </a:rPr>
              <a:t>Java/PHP</a:t>
            </a:r>
            <a:endParaRPr lang="en-US" altLang="zh-CN" dirty="0">
              <a:solidFill>
                <a:schemeClr val="accent1"/>
              </a:solidFill>
              <a:latin typeface="PingFang SC" charset="-122"/>
              <a:ea typeface="PingFang SC" charset="-122"/>
              <a:cs typeface="PingFang SC" charset="-122"/>
            </a:endParaRPr>
          </a:p>
          <a:p>
            <a:pPr algn="ctr"/>
            <a:endParaRPr lang="en-US" altLang="zh-CN" dirty="0">
              <a:solidFill>
                <a:schemeClr val="accent1"/>
              </a:solidFill>
              <a:latin typeface="PingFang SC" charset="-122"/>
              <a:ea typeface="PingFang SC" charset="-122"/>
              <a:cs typeface="PingFang SC" charset="-122"/>
            </a:endParaRPr>
          </a:p>
          <a:p>
            <a:pPr algn="ctr"/>
            <a:r>
              <a:rPr lang="zh-CN" altLang="en-US" dirty="0">
                <a:solidFill>
                  <a:schemeClr val="accent1"/>
                </a:solidFill>
                <a:latin typeface="PingFang SC" charset="-122"/>
                <a:ea typeface="PingFang SC" charset="-122"/>
                <a:cs typeface="PingFang SC" charset="-122"/>
              </a:rPr>
              <a:t>提供服务接口</a:t>
            </a:r>
          </a:p>
        </p:txBody>
      </p:sp>
      <p:cxnSp>
        <p:nvCxnSpPr>
          <p:cNvPr id="25" name="直接箭头连接符 7"/>
          <p:cNvCxnSpPr/>
          <p:nvPr/>
        </p:nvCxnSpPr>
        <p:spPr>
          <a:xfrm>
            <a:off x="6871695" y="2707893"/>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12"/>
          <p:cNvCxnSpPr/>
          <p:nvPr/>
        </p:nvCxnSpPr>
        <p:spPr>
          <a:xfrm flipH="1">
            <a:off x="6858000" y="3378041"/>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7"/>
          <p:cNvCxnSpPr/>
          <p:nvPr/>
        </p:nvCxnSpPr>
        <p:spPr>
          <a:xfrm>
            <a:off x="6885390" y="4973299"/>
            <a:ext cx="715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2"/>
          <p:cNvCxnSpPr/>
          <p:nvPr/>
        </p:nvCxnSpPr>
        <p:spPr>
          <a:xfrm flipH="1">
            <a:off x="6871695" y="5643447"/>
            <a:ext cx="72312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幻灯片编号占位符 33"/>
          <p:cNvSpPr>
            <a:spLocks noGrp="1"/>
          </p:cNvSpPr>
          <p:nvPr>
            <p:ph type="sldNum" sz="quarter" idx="12"/>
          </p:nvPr>
        </p:nvSpPr>
        <p:spPr/>
        <p:txBody>
          <a:bodyPr/>
          <a:lstStyle/>
          <a:p>
            <a:fld id="{DDBD0BDB-383A-734D-90C4-1E20E144F254}" type="slidenum">
              <a:rPr kumimoji="1" lang="zh-CN" altLang="en-US" smtClean="0"/>
              <a:t>13</a:t>
            </a:fld>
            <a:endParaRPr kumimoji="1" lang="zh-CN" altLang="en-US"/>
          </a:p>
        </p:txBody>
      </p:sp>
    </p:spTree>
    <p:extLst>
      <p:ext uri="{BB962C8B-B14F-4D97-AF65-F5344CB8AC3E}">
        <p14:creationId xmlns:p14="http://schemas.microsoft.com/office/powerpoint/2010/main" val="1356488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在当下的使用</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45"/>
          <p:cNvPicPr>
            <a:picLocks noChangeAspect="1"/>
          </p:cNvPicPr>
          <p:nvPr/>
        </p:nvPicPr>
        <p:blipFill>
          <a:blip r:embed="rId5"/>
          <a:stretch>
            <a:fillRect/>
          </a:stretch>
        </p:blipFill>
        <p:spPr>
          <a:xfrm>
            <a:off x="571860" y="2128646"/>
            <a:ext cx="5510356" cy="3002599"/>
          </a:xfrm>
          <a:prstGeom prst="rect">
            <a:avLst/>
          </a:prstGeom>
        </p:spPr>
      </p:pic>
      <p:sp>
        <p:nvSpPr>
          <p:cNvPr id="12" name="Freeform 40"/>
          <p:cNvSpPr/>
          <p:nvPr/>
        </p:nvSpPr>
        <p:spPr>
          <a:xfrm>
            <a:off x="6560408" y="2128645"/>
            <a:ext cx="45719" cy="3002599"/>
          </a:xfrm>
          <a:custGeom>
            <a:avLst/>
            <a:gdLst>
              <a:gd name="connsiteX0" fmla="*/ 21336 w 25400"/>
              <a:gd name="connsiteY0" fmla="*/ 22352 h 2590800"/>
              <a:gd name="connsiteX1" fmla="*/ 21336 w 25400"/>
              <a:gd name="connsiteY1" fmla="*/ 2589454 h 2590800"/>
            </a:gdLst>
            <a:ahLst/>
            <a:cxnLst>
              <a:cxn ang="0">
                <a:pos x="connsiteX0" y="connsiteY0"/>
              </a:cxn>
              <a:cxn ang="0">
                <a:pos x="connsiteX1" y="connsiteY1"/>
              </a:cxn>
            </a:cxnLst>
            <a:rect l="l" t="t" r="r" b="b"/>
            <a:pathLst>
              <a:path w="25400" h="2590800">
                <a:moveTo>
                  <a:pt x="21336" y="22352"/>
                </a:moveTo>
                <a:lnTo>
                  <a:pt x="21336" y="2589454"/>
                </a:lnTo>
              </a:path>
            </a:pathLst>
          </a:custGeom>
          <a:ln w="25400">
            <a:solidFill>
              <a:srgbClr val="7D7D7D">
                <a:alpha val="10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44"/>
          <p:cNvPicPr>
            <a:picLocks noChangeAspect="1"/>
          </p:cNvPicPr>
          <p:nvPr/>
        </p:nvPicPr>
        <p:blipFill>
          <a:blip r:embed="rId6"/>
          <a:stretch>
            <a:fillRect/>
          </a:stretch>
        </p:blipFill>
        <p:spPr>
          <a:xfrm>
            <a:off x="7073746" y="2128647"/>
            <a:ext cx="4622869" cy="3002599"/>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14</a:t>
            </a:fld>
            <a:endParaRPr kumimoji="1" lang="zh-CN" altLang="en-US"/>
          </a:p>
        </p:txBody>
      </p:sp>
    </p:spTree>
    <p:extLst>
      <p:ext uri="{BB962C8B-B14F-4D97-AF65-F5344CB8AC3E}">
        <p14:creationId xmlns:p14="http://schemas.microsoft.com/office/powerpoint/2010/main" val="103424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安装</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15</a:t>
            </a:fld>
            <a:endParaRPr kumimoji="1" lang="zh-CN" altLang="en-US"/>
          </a:p>
        </p:txBody>
      </p:sp>
    </p:spTree>
    <p:extLst>
      <p:ext uri="{BB962C8B-B14F-4D97-AF65-F5344CB8AC3E}">
        <p14:creationId xmlns:p14="http://schemas.microsoft.com/office/powerpoint/2010/main" val="1985426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安装</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1" name="文本框 10"/>
          <p:cNvSpPr txBox="1"/>
          <p:nvPr/>
        </p:nvSpPr>
        <p:spPr>
          <a:xfrm>
            <a:off x="530116" y="704884"/>
            <a:ext cx="11131766" cy="5401479"/>
          </a:xfrm>
          <a:prstGeom prst="rect">
            <a:avLst/>
          </a:prstGeom>
          <a:noFill/>
        </p:spPr>
        <p:txBody>
          <a:bodyPr wrap="square" rtlCol="0">
            <a:spAutoFit/>
          </a:bodyPr>
          <a:lstStyle/>
          <a:p>
            <a:pPr marL="342900" indent="-342900">
              <a:lnSpc>
                <a:spcPct val="150000"/>
              </a:lnSpc>
              <a:buClr>
                <a:srgbClr val="00B050"/>
              </a:buClr>
              <a:buFont typeface="Wingdings" charset="2"/>
              <a:buChar char="Ø"/>
            </a:pPr>
            <a:r>
              <a:rPr kumimoji="1" lang="zh-CN" altLang="en-US" dirty="0" smtClean="0">
                <a:latin typeface="PingFang SC" charset="-122"/>
                <a:ea typeface="PingFang SC" charset="-122"/>
                <a:cs typeface="PingFang SC" charset="-122"/>
              </a:rPr>
              <a:t>官方网址：</a:t>
            </a:r>
            <a:r>
              <a:rPr kumimoji="1" lang="en-US" altLang="zh-CN" dirty="0">
                <a:latin typeface="PingFang SC" charset="-122"/>
                <a:ea typeface="PingFang SC" charset="-122"/>
                <a:cs typeface="PingFang SC" charset="-122"/>
                <a:hlinkClick r:id="rId6"/>
              </a:rPr>
              <a:t>https://</a:t>
            </a:r>
            <a:r>
              <a:rPr kumimoji="1" lang="en-US" altLang="zh-CN" dirty="0" smtClean="0">
                <a:latin typeface="PingFang SC" charset="-122"/>
                <a:ea typeface="PingFang SC" charset="-122"/>
                <a:cs typeface="PingFang SC" charset="-122"/>
                <a:hlinkClick r:id="rId6"/>
              </a:rPr>
              <a:t>nodejs.org/en/download</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kumimoji="1" lang="en-US" altLang="zh-CN" dirty="0" smtClean="0">
                <a:latin typeface="PingFang SC" charset="-122"/>
                <a:ea typeface="PingFang SC" charset="-122"/>
                <a:cs typeface="PingFang SC" charset="-122"/>
              </a:rPr>
              <a:t>N</a:t>
            </a:r>
            <a:r>
              <a:rPr kumimoji="1" lang="zh-CN" altLang="en-US" dirty="0" smtClean="0">
                <a:latin typeface="PingFang SC" charset="-122"/>
                <a:ea typeface="PingFang SC" charset="-122"/>
                <a:cs typeface="PingFang SC" charset="-122"/>
              </a:rPr>
              <a:t>（</a:t>
            </a:r>
            <a:r>
              <a:rPr kumimoji="1" lang="zh-CN" altLang="en-US" dirty="0" smtClean="0">
                <a:solidFill>
                  <a:srgbClr val="FF0000"/>
                </a:solidFill>
                <a:latin typeface="PingFang SC" charset="-122"/>
                <a:ea typeface="PingFang SC" charset="-122"/>
                <a:cs typeface="PingFang SC" charset="-122"/>
              </a:rPr>
              <a:t>不推荐</a:t>
            </a:r>
            <a:r>
              <a:rPr kumimoji="1" lang="zh-CN" altLang="en-US" dirty="0" smtClean="0">
                <a:latin typeface="PingFang SC" charset="-122"/>
                <a:ea typeface="PingFang SC" charset="-122"/>
                <a:cs typeface="PingFang SC" charset="-122"/>
              </a:rPr>
              <a:t>）</a:t>
            </a:r>
            <a:r>
              <a:rPr kumimoji="1" lang="en-US" altLang="zh-CN" dirty="0" smtClean="0">
                <a:latin typeface="PingFang SC" charset="-122"/>
                <a:ea typeface="PingFang SC" charset="-122"/>
                <a:cs typeface="PingFang SC" charset="-122"/>
              </a:rPr>
              <a:t>:</a:t>
            </a:r>
            <a:r>
              <a:rPr kumimoji="1" lang="zh-CN" altLang="en-US" dirty="0" smtClean="0">
                <a:latin typeface="PingFang SC" charset="-122"/>
                <a:ea typeface="PingFang SC" charset="-122"/>
                <a:cs typeface="PingFang SC" charset="-122"/>
              </a:rPr>
              <a:t> </a:t>
            </a:r>
            <a:r>
              <a:rPr kumimoji="1" lang="en-US" altLang="zh-CN" dirty="0">
                <a:latin typeface="PingFang SC" charset="-122"/>
                <a:ea typeface="PingFang SC" charset="-122"/>
                <a:cs typeface="PingFang SC" charset="-122"/>
                <a:hlinkClick r:id="rId7"/>
              </a:rPr>
              <a:t>https://</a:t>
            </a:r>
            <a:r>
              <a:rPr kumimoji="1" lang="en-US" altLang="zh-CN" dirty="0" smtClean="0">
                <a:latin typeface="PingFang SC" charset="-122"/>
                <a:ea typeface="PingFang SC" charset="-122"/>
                <a:cs typeface="PingFang SC" charset="-122"/>
                <a:hlinkClick r:id="rId7"/>
              </a:rPr>
              <a:t>github.com/tj/n</a:t>
            </a:r>
            <a:endParaRPr kumimoji="1"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npm</a:t>
            </a:r>
            <a:r>
              <a:rPr lang="en-US" altLang="zh-CN" dirty="0">
                <a:latin typeface="PingFang SC" charset="-122"/>
                <a:ea typeface="PingFang SC" charset="-122"/>
                <a:cs typeface="PingFang SC" charset="-122"/>
              </a:rPr>
              <a:t> install -g </a:t>
            </a:r>
            <a:r>
              <a:rPr lang="en-US" altLang="zh-CN" dirty="0" smtClean="0">
                <a:latin typeface="PingFang SC" charset="-122"/>
                <a:ea typeface="PingFang SC" charset="-122"/>
                <a:cs typeface="PingFang SC" charset="-122"/>
              </a:rPr>
              <a:t>n</a:t>
            </a:r>
            <a:endParaRPr kumimoji="1" lang="en-US" altLang="zh-CN" dirty="0" smtClean="0">
              <a:latin typeface="PingFang SC" charset="-122"/>
              <a:ea typeface="PingFang SC" charset="-122"/>
              <a:cs typeface="PingFang SC" charset="-122"/>
            </a:endParaRPr>
          </a:p>
          <a:p>
            <a:pPr marL="342900" indent="-342900">
              <a:lnSpc>
                <a:spcPct val="150000"/>
              </a:lnSpc>
              <a:buClr>
                <a:srgbClr val="00B050"/>
              </a:buClr>
              <a:buFont typeface="Wingdings" charset="2"/>
              <a:buChar char="Ø"/>
            </a:pPr>
            <a:r>
              <a:rPr lang="en-US" altLang="zh-CN" dirty="0" err="1" smtClean="0">
                <a:latin typeface="PingFang SC" charset="-122"/>
                <a:ea typeface="PingFang SC" charset="-122"/>
                <a:cs typeface="PingFang SC" charset="-122"/>
              </a:rPr>
              <a:t>nvm</a:t>
            </a:r>
            <a:r>
              <a:rPr lang="zh-CN" altLang="en-US" dirty="0" smtClean="0">
                <a:latin typeface="PingFang SC" charset="-122"/>
                <a:ea typeface="PingFang SC" charset="-122"/>
                <a:cs typeface="PingFang SC" charset="-122"/>
              </a:rPr>
              <a:t>（</a:t>
            </a:r>
            <a:r>
              <a:rPr lang="zh-CN" altLang="en-US" dirty="0" smtClean="0">
                <a:solidFill>
                  <a:srgbClr val="00B050"/>
                </a:solidFill>
                <a:latin typeface="PingFang SC" charset="-122"/>
                <a:ea typeface="PingFang SC" charset="-122"/>
                <a:cs typeface="PingFang SC" charset="-122"/>
              </a:rPr>
              <a:t>推荐</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endParaRPr lang="en-US" altLang="zh-CN" dirty="0" smtClean="0">
              <a:latin typeface="PingFang SC" charset="-122"/>
              <a:ea typeface="PingFang SC" charset="-122"/>
              <a:cs typeface="PingFang SC" charset="-122"/>
            </a:endParaRPr>
          </a:p>
          <a:p>
            <a:pPr marL="800100" lvl="1" indent="-342900">
              <a:lnSpc>
                <a:spcPct val="150000"/>
              </a:lnSpc>
              <a:buClr>
                <a:srgbClr val="00B050"/>
              </a:buClr>
              <a:buFont typeface="Wingdings" charset="2"/>
              <a:buChar char="Ø"/>
            </a:pPr>
            <a:r>
              <a:rPr lang="zh-CN" altLang="en-US" dirty="0" smtClean="0">
                <a:latin typeface="PingFang SC" charset="-122"/>
                <a:ea typeface="PingFang SC" charset="-122"/>
                <a:cs typeface="PingFang SC" charset="-122"/>
              </a:rPr>
              <a:t> </a:t>
            </a:r>
            <a:r>
              <a:rPr lang="en-US" altLang="zh-CN" dirty="0" err="1" smtClean="0">
                <a:latin typeface="PingFang SC" charset="-122"/>
                <a:ea typeface="PingFang SC" charset="-122"/>
                <a:cs typeface="PingFang SC" charset="-122"/>
              </a:rPr>
              <a:t>linux</a:t>
            </a:r>
            <a:r>
              <a:rPr lang="en-US" altLang="zh-CN"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unix</a:t>
            </a:r>
            <a:r>
              <a:rPr lang="en-US" altLang="zh-CN" dirty="0" smtClean="0">
                <a:latin typeface="PingFang SC" charset="-122"/>
                <a:ea typeface="PingFang SC" charset="-122"/>
                <a:cs typeface="PingFang SC" charset="-122"/>
              </a:rPr>
              <a:t>:</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8"/>
              </a:rPr>
              <a:t>https</a:t>
            </a:r>
            <a:r>
              <a:rPr lang="en-US" altLang="zh-CN" dirty="0">
                <a:latin typeface="PingFang SC" charset="-122"/>
                <a:ea typeface="PingFang SC" charset="-122"/>
                <a:cs typeface="PingFang SC" charset="-122"/>
                <a:hlinkClick r:id="rId8"/>
              </a:rPr>
              <a:t>://</a:t>
            </a:r>
            <a:r>
              <a:rPr lang="en-US" altLang="zh-CN" dirty="0" smtClean="0">
                <a:latin typeface="PingFang SC" charset="-122"/>
                <a:ea typeface="PingFang SC" charset="-122"/>
                <a:cs typeface="PingFang SC" charset="-122"/>
                <a:hlinkClick r:id="rId8"/>
              </a:rPr>
              <a:t>github.com/creationix/nvm</a:t>
            </a:r>
            <a:endParaRPr lang="en-US" altLang="zh-CN" dirty="0" smtClean="0">
              <a:latin typeface="PingFang SC" charset="-122"/>
              <a:ea typeface="PingFang SC" charset="-122"/>
              <a:cs typeface="PingFang SC" charset="-122"/>
            </a:endParaRPr>
          </a:p>
          <a:p>
            <a:pPr marL="1257300" lvl="3" indent="-342900">
              <a:lnSpc>
                <a:spcPct val="150000"/>
              </a:lnSpc>
              <a:buClr>
                <a:srgbClr val="00B050"/>
              </a:buClr>
              <a:buFont typeface="Wingdings" charset="2"/>
              <a:buChar char="Ø"/>
            </a:pPr>
            <a:r>
              <a:rPr lang="en-US" altLang="zh-CN" dirty="0">
                <a:latin typeface="PingFang SC" charset="-122"/>
                <a:ea typeface="PingFang SC" charset="-122"/>
                <a:cs typeface="PingFang SC" charset="-122"/>
              </a:rPr>
              <a:t>curl -o-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1257300" lvl="3" indent="-342900">
              <a:lnSpc>
                <a:spcPct val="150000"/>
              </a:lnSpc>
              <a:buClr>
                <a:srgbClr val="00B050"/>
              </a:buClr>
              <a:buFont typeface="Wingdings" charset="2"/>
              <a:buChar char="Ø"/>
            </a:pPr>
            <a:r>
              <a:rPr lang="en-US" altLang="zh-CN" dirty="0" err="1">
                <a:latin typeface="PingFang SC" charset="-122"/>
                <a:ea typeface="PingFang SC" charset="-122"/>
                <a:cs typeface="PingFang SC" charset="-122"/>
              </a:rPr>
              <a:t>wget</a:t>
            </a:r>
            <a:r>
              <a:rPr lang="en-US" altLang="zh-CN" dirty="0">
                <a:latin typeface="PingFang SC" charset="-122"/>
                <a:ea typeface="PingFang SC" charset="-122"/>
                <a:cs typeface="PingFang SC" charset="-122"/>
              </a:rPr>
              <a:t> -</a:t>
            </a:r>
            <a:r>
              <a:rPr lang="en-US" altLang="zh-CN" dirty="0" err="1">
                <a:latin typeface="PingFang SC" charset="-122"/>
                <a:ea typeface="PingFang SC" charset="-122"/>
                <a:cs typeface="PingFang SC" charset="-122"/>
              </a:rPr>
              <a:t>qO</a:t>
            </a:r>
            <a:r>
              <a:rPr lang="en-US" altLang="zh-CN" dirty="0">
                <a:latin typeface="PingFang SC" charset="-122"/>
                <a:ea typeface="PingFang SC" charset="-122"/>
                <a:cs typeface="PingFang SC" charset="-122"/>
              </a:rPr>
              <a:t>- https://</a:t>
            </a:r>
            <a:r>
              <a:rPr lang="en-US" altLang="zh-CN" dirty="0" err="1">
                <a:latin typeface="PingFang SC" charset="-122"/>
                <a:ea typeface="PingFang SC" charset="-122"/>
                <a:cs typeface="PingFang SC" charset="-122"/>
              </a:rPr>
              <a:t>raw.githubusercontent.com</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creationix</a:t>
            </a:r>
            <a:r>
              <a:rPr lang="en-US" altLang="zh-CN" dirty="0">
                <a:latin typeface="PingFang SC" charset="-122"/>
                <a:ea typeface="PingFang SC" charset="-122"/>
                <a:cs typeface="PingFang SC" charset="-122"/>
              </a:rPr>
              <a:t>/</a:t>
            </a:r>
            <a:r>
              <a:rPr lang="en-US" altLang="zh-CN" dirty="0" err="1">
                <a:latin typeface="PingFang SC" charset="-122"/>
                <a:ea typeface="PingFang SC" charset="-122"/>
                <a:cs typeface="PingFang SC" charset="-122"/>
              </a:rPr>
              <a:t>nvm</a:t>
            </a:r>
            <a:r>
              <a:rPr lang="en-US" altLang="zh-CN" dirty="0">
                <a:latin typeface="PingFang SC" charset="-122"/>
                <a:ea typeface="PingFang SC" charset="-122"/>
                <a:cs typeface="PingFang SC" charset="-122"/>
              </a:rPr>
              <a:t>/v0.33.2/</a:t>
            </a:r>
            <a:r>
              <a:rPr lang="en-US" altLang="zh-CN" dirty="0" err="1">
                <a:latin typeface="PingFang SC" charset="-122"/>
                <a:ea typeface="PingFang SC" charset="-122"/>
                <a:cs typeface="PingFang SC" charset="-122"/>
              </a:rPr>
              <a:t>install.sh</a:t>
            </a:r>
            <a:r>
              <a:rPr lang="en-US" altLang="zh-CN" dirty="0">
                <a:latin typeface="PingFang SC" charset="-122"/>
                <a:ea typeface="PingFang SC" charset="-122"/>
                <a:cs typeface="PingFang SC" charset="-122"/>
              </a:rPr>
              <a:t> | </a:t>
            </a:r>
            <a:r>
              <a:rPr lang="en-US" altLang="zh-CN" dirty="0" smtClean="0">
                <a:latin typeface="PingFang SC" charset="-122"/>
                <a:ea typeface="PingFang SC" charset="-122"/>
                <a:cs typeface="PingFang SC" charset="-122"/>
              </a:rPr>
              <a:t>bash</a:t>
            </a:r>
          </a:p>
          <a:p>
            <a:pPr marL="800100" lvl="1" indent="-342900">
              <a:lnSpc>
                <a:spcPct val="150000"/>
              </a:lnSpc>
              <a:buClr>
                <a:srgbClr val="00B050"/>
              </a:buClr>
              <a:buFont typeface="Wingdings" charset="2"/>
              <a:buChar char="Ø"/>
            </a:pPr>
            <a:r>
              <a:rPr lang="en-US" altLang="zh-CN" dirty="0" smtClean="0">
                <a:latin typeface="PingFang SC" charset="-122"/>
                <a:ea typeface="PingFang SC" charset="-122"/>
                <a:cs typeface="PingFang SC" charset="-122"/>
              </a:rPr>
              <a:t>windows:</a:t>
            </a:r>
            <a:r>
              <a:rPr lang="zh-CN" altLang="en-US" dirty="0" smtClean="0">
                <a:latin typeface="PingFang SC" charset="-122"/>
                <a:ea typeface="PingFang SC" charset="-122"/>
                <a:cs typeface="PingFang SC" charset="-122"/>
              </a:rPr>
              <a:t> </a:t>
            </a:r>
            <a:r>
              <a:rPr lang="en-US" altLang="zh-CN" dirty="0" smtClean="0">
                <a:latin typeface="PingFang SC" charset="-122"/>
                <a:ea typeface="PingFang SC" charset="-122"/>
                <a:cs typeface="PingFang SC" charset="-122"/>
                <a:hlinkClick r:id="rId9"/>
              </a:rPr>
              <a:t>https://github.com/coreybutler/nvm-windows</a:t>
            </a:r>
            <a:endParaRPr lang="en-US" altLang="zh-CN" dirty="0" smtClean="0">
              <a:latin typeface="PingFang SC" charset="-122"/>
              <a:ea typeface="PingFang SC" charset="-122"/>
              <a:cs typeface="PingFang SC" charset="-122"/>
            </a:endParaRPr>
          </a:p>
          <a:p>
            <a:pPr marL="800100" lvl="1" indent="-342900">
              <a:buClr>
                <a:srgbClr val="00B050"/>
              </a:buClr>
              <a:buFont typeface="Wingdings" charset="2"/>
              <a:buChar char="Ø"/>
            </a:pPr>
            <a:endParaRPr lang="en-US" altLang="zh-CN" dirty="0" smtClean="0">
              <a:latin typeface="PingFang SC" charset="-122"/>
              <a:ea typeface="PingFang SC" charset="-122"/>
              <a:cs typeface="PingFang SC" charset="-122"/>
            </a:endParaRPr>
          </a:p>
          <a:p>
            <a:pPr lvl="1">
              <a:lnSpc>
                <a:spcPct val="150000"/>
              </a:lnSpc>
            </a:pPr>
            <a:r>
              <a:rPr lang="zh-CN" altLang="en-US" dirty="0">
                <a:latin typeface="PingFang SC" charset="-122"/>
                <a:ea typeface="PingFang SC" charset="-122"/>
                <a:cs typeface="PingFang SC" charset="-122"/>
              </a:rPr>
              <a:t>常用</a:t>
            </a:r>
            <a:r>
              <a:rPr lang="zh-CN" altLang="en-US" dirty="0" smtClean="0">
                <a:latin typeface="PingFang SC" charset="-122"/>
                <a:ea typeface="PingFang SC" charset="-122"/>
                <a:cs typeface="PingFang SC" charset="-122"/>
              </a:rPr>
              <a:t>命令：</a:t>
            </a:r>
            <a:endParaRPr lang="en-US" altLang="zh-CN"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install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版本</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安装某版本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en-US" altLang="zh-CN" sz="1400" dirty="0" smtClean="0">
                <a:latin typeface="PingFang SC" charset="-122"/>
                <a:ea typeface="PingFang SC" charset="-122"/>
                <a:cs typeface="PingFang SC" charset="-122"/>
              </a:rPr>
              <a:t> </a:t>
            </a: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use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smtClean="0">
                <a:latin typeface="PingFang SC" charset="-122"/>
                <a:ea typeface="PingFang SC" charset="-122"/>
                <a:cs typeface="PingFang SC" charset="-122"/>
              </a:rPr>
              <a:t>版本 </a:t>
            </a:r>
            <a:r>
              <a:rPr lang="en-US" altLang="zh-CN" sz="1400" dirty="0" smtClean="0">
                <a:latin typeface="PingFang SC" charset="-122"/>
                <a:ea typeface="PingFang SC" charset="-122"/>
                <a:cs typeface="PingFang SC" charset="-122"/>
              </a:rPr>
              <a:t>|</a:t>
            </a:r>
            <a:r>
              <a:rPr lang="zh-CN" altLang="en-US" sz="1400" dirty="0" smtClean="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system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使用某版本</a:t>
            </a:r>
            <a:r>
              <a:rPr lang="zh-CN" altLang="en-US" sz="1400" dirty="0" smtClean="0">
                <a:latin typeface="PingFang SC" charset="-122"/>
                <a:ea typeface="PingFang SC" charset="-122"/>
                <a:cs typeface="PingFang SC" charset="-122"/>
              </a:rPr>
              <a:t>的 </a:t>
            </a:r>
            <a:r>
              <a:rPr lang="en-US" altLang="zh-CN" sz="1400" dirty="0" err="1" smtClean="0">
                <a:latin typeface="PingFang SC" charset="-122"/>
                <a:ea typeface="PingFang SC" charset="-122"/>
                <a:cs typeface="PingFang SC" charset="-122"/>
              </a:rPr>
              <a:t>Node.js</a:t>
            </a:r>
            <a:r>
              <a:rPr lang="zh-CN" altLang="en-US" sz="1400" dirty="0">
                <a:latin typeface="PingFang SC" charset="-122"/>
                <a:ea typeface="PingFang SC" charset="-122"/>
                <a:cs typeface="PingFang SC" charset="-122"/>
              </a:rPr>
              <a:t>。若选的 </a:t>
            </a:r>
            <a:r>
              <a:rPr lang="en-US" altLang="zh-CN" sz="1400" dirty="0">
                <a:latin typeface="PingFang SC" charset="-122"/>
                <a:ea typeface="PingFang SC" charset="-122"/>
                <a:cs typeface="PingFang SC" charset="-122"/>
              </a:rPr>
              <a:t>system </a:t>
            </a:r>
            <a:r>
              <a:rPr lang="zh-CN" altLang="en-US" sz="1400" dirty="0">
                <a:latin typeface="PingFang SC" charset="-122"/>
                <a:ea typeface="PingFang SC" charset="-122"/>
                <a:cs typeface="PingFang SC" charset="-122"/>
              </a:rPr>
              <a:t>表示用 电脑上在装 </a:t>
            </a: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之前使用装的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smtClean="0">
                <a:latin typeface="PingFang SC" charset="-122"/>
                <a:ea typeface="PingFang SC" charset="-122"/>
                <a:cs typeface="PingFang SC" charset="-122"/>
              </a:rPr>
              <a:t>nvm</a:t>
            </a:r>
            <a:r>
              <a:rPr lang="en-US" altLang="zh-CN" sz="1400" dirty="0" smtClean="0">
                <a:latin typeface="PingFang SC" charset="-122"/>
                <a:ea typeface="PingFang SC" charset="-122"/>
                <a:cs typeface="PingFang SC" charset="-122"/>
              </a:rPr>
              <a:t> </a:t>
            </a:r>
            <a:r>
              <a:rPr lang="en-US" altLang="zh-CN" sz="1400" dirty="0">
                <a:latin typeface="PingFang SC" charset="-122"/>
                <a:ea typeface="PingFang SC" charset="-122"/>
                <a:cs typeface="PingFang SC" charset="-122"/>
              </a:rPr>
              <a:t>ls </a:t>
            </a:r>
            <a:r>
              <a:rPr lang="zh-CN" altLang="en-US" sz="1400" dirty="0">
                <a:latin typeface="PingFang SC" charset="-122"/>
                <a:ea typeface="PingFang SC" charset="-122"/>
                <a:cs typeface="PingFang SC" charset="-122"/>
              </a:rPr>
              <a:t>查看本机安装的所有的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并高亮当前使用的</a:t>
            </a:r>
            <a:r>
              <a:rPr lang="zh-CN" altLang="en-US" sz="1400" dirty="0" smtClean="0">
                <a:latin typeface="PingFang SC" charset="-122"/>
                <a:ea typeface="PingFang SC" charset="-122"/>
                <a:cs typeface="PingFang SC" charset="-122"/>
              </a:rPr>
              <a:t>版本</a:t>
            </a:r>
            <a:endParaRPr lang="en-US" altLang="zh-CN" sz="1400" dirty="0" smtClean="0">
              <a:latin typeface="PingFang SC" charset="-122"/>
              <a:ea typeface="PingFang SC" charset="-122"/>
              <a:cs typeface="PingFang SC" charset="-122"/>
            </a:endParaRPr>
          </a:p>
          <a:p>
            <a:pPr lvl="2">
              <a:lnSpc>
                <a:spcPct val="150000"/>
              </a:lnSpc>
            </a:pPr>
            <a:r>
              <a:rPr lang="en-US" altLang="zh-CN" sz="1400" dirty="0" err="1">
                <a:latin typeface="PingFang SC" charset="-122"/>
                <a:ea typeface="PingFang SC" charset="-122"/>
                <a:cs typeface="PingFang SC" charset="-122"/>
              </a:rPr>
              <a:t>nvm</a:t>
            </a:r>
            <a:r>
              <a:rPr lang="en-US" altLang="zh-CN" sz="1400" dirty="0">
                <a:latin typeface="PingFang SC" charset="-122"/>
                <a:ea typeface="PingFang SC" charset="-122"/>
                <a:cs typeface="PingFang SC" charset="-122"/>
              </a:rPr>
              <a:t> </a:t>
            </a:r>
            <a:r>
              <a:rPr lang="en-US" altLang="zh-CN" sz="1400" dirty="0" smtClean="0">
                <a:latin typeface="PingFang SC" charset="-122"/>
                <a:ea typeface="PingFang SC" charset="-122"/>
                <a:cs typeface="PingFang SC" charset="-122"/>
              </a:rPr>
              <a:t>ls-remote </a:t>
            </a:r>
            <a:r>
              <a:rPr lang="zh-CN" altLang="en-US" sz="1400" dirty="0" smtClean="0">
                <a:latin typeface="PingFang SC" charset="-122"/>
                <a:ea typeface="PingFang SC" charset="-122"/>
                <a:cs typeface="PingFang SC" charset="-122"/>
              </a:rPr>
              <a:t>查看远程可以安装</a:t>
            </a:r>
            <a:r>
              <a:rPr lang="zh-CN" altLang="en-US" sz="1400" dirty="0">
                <a:latin typeface="PingFang SC" charset="-122"/>
                <a:ea typeface="PingFang SC" charset="-122"/>
                <a:cs typeface="PingFang SC" charset="-122"/>
              </a:rPr>
              <a:t>的所有的 </a:t>
            </a:r>
            <a:r>
              <a:rPr lang="en-US" altLang="zh-CN" sz="1400" dirty="0" err="1">
                <a:latin typeface="PingFang SC" charset="-122"/>
                <a:ea typeface="PingFang SC" charset="-122"/>
                <a:cs typeface="PingFang SC" charset="-122"/>
              </a:rPr>
              <a:t>Nodejs</a:t>
            </a:r>
            <a:r>
              <a:rPr lang="en-US" altLang="zh-CN" sz="1400" dirty="0">
                <a:latin typeface="PingFang SC" charset="-122"/>
                <a:ea typeface="PingFang SC" charset="-122"/>
                <a:cs typeface="PingFang SC" charset="-122"/>
              </a:rPr>
              <a:t>, </a:t>
            </a:r>
            <a:r>
              <a:rPr lang="zh-CN" altLang="en-US" sz="1400" dirty="0">
                <a:latin typeface="PingFang SC" charset="-122"/>
                <a:ea typeface="PingFang SC" charset="-122"/>
                <a:cs typeface="PingFang SC" charset="-122"/>
              </a:rPr>
              <a:t>并</a:t>
            </a:r>
            <a:r>
              <a:rPr lang="zh-CN" altLang="en-US" sz="1400" dirty="0" smtClean="0">
                <a:latin typeface="PingFang SC" charset="-122"/>
                <a:ea typeface="PingFang SC" charset="-122"/>
                <a:cs typeface="PingFang SC" charset="-122"/>
              </a:rPr>
              <a:t>高亮安装过的版本</a:t>
            </a:r>
            <a:endParaRPr lang="en-US" altLang="zh-CN" sz="1400" dirty="0" smtClean="0">
              <a:latin typeface="PingFang SC" charset="-122"/>
              <a:ea typeface="PingFang SC" charset="-122"/>
              <a:cs typeface="PingFang SC" charset="-122"/>
            </a:endParaRPr>
          </a:p>
        </p:txBody>
      </p:sp>
      <p:sp>
        <p:nvSpPr>
          <p:cNvPr id="8" name="幻灯片编号占位符 7"/>
          <p:cNvSpPr>
            <a:spLocks noGrp="1"/>
          </p:cNvSpPr>
          <p:nvPr>
            <p:ph type="sldNum" sz="quarter" idx="12"/>
          </p:nvPr>
        </p:nvSpPr>
        <p:spPr/>
        <p:txBody>
          <a:bodyPr/>
          <a:lstStyle/>
          <a:p>
            <a:fld id="{DDBD0BDB-383A-734D-90C4-1E20E144F254}" type="slidenum">
              <a:rPr kumimoji="1" lang="zh-CN" altLang="en-US" smtClean="0"/>
              <a:t>16</a:t>
            </a:fld>
            <a:endParaRPr kumimoji="1" lang="zh-CN" altLang="en-US"/>
          </a:p>
        </p:txBody>
      </p:sp>
      <p:sp>
        <p:nvSpPr>
          <p:cNvPr id="14" name="标题 6"/>
          <p:cNvSpPr txBox="1">
            <a:spLocks/>
          </p:cNvSpPr>
          <p:nvPr/>
        </p:nvSpPr>
        <p:spPr>
          <a:xfrm>
            <a:off x="8058933" y="704884"/>
            <a:ext cx="343756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安装</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944864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217446"/>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快速入门</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17</a:t>
            </a:fld>
            <a:endParaRPr kumimoji="1" lang="zh-CN" altLang="en-US"/>
          </a:p>
        </p:txBody>
      </p:sp>
    </p:spTree>
    <p:extLst>
      <p:ext uri="{BB962C8B-B14F-4D97-AF65-F5344CB8AC3E}">
        <p14:creationId xmlns:p14="http://schemas.microsoft.com/office/powerpoint/2010/main" val="666381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a:t>
            </a:r>
            <a:r>
              <a:rPr kumimoji="1" lang="zh-CN" altLang="en-US" dirty="0">
                <a:solidFill>
                  <a:srgbClr val="00B050"/>
                </a:solidFill>
                <a:latin typeface="PingFang SC" charset="-122"/>
                <a:ea typeface="PingFang SC" charset="-122"/>
                <a:cs typeface="PingFang SC" charset="-122"/>
              </a:rPr>
              <a:t>命令基本用法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7886700"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smtClean="0">
                <a:latin typeface="PingFang SC" charset="-122"/>
                <a:ea typeface="PingFang SC" charset="-122"/>
                <a:cs typeface="PingFang SC" charset="-122"/>
              </a:rPr>
              <a:t>进入 </a:t>
            </a:r>
            <a:r>
              <a:rPr kumimoji="1" lang="en-US" altLang="zh-CN" sz="2000" dirty="0" smtClean="0">
                <a:latin typeface="PingFang SC" charset="-122"/>
                <a:ea typeface="PingFang SC" charset="-122"/>
                <a:cs typeface="PingFang SC" charset="-122"/>
              </a:rPr>
              <a:t>REPL</a:t>
            </a:r>
            <a:r>
              <a:rPr kumimoji="1" lang="zh-CN" altLang="en-US" sz="2000" dirty="0" smtClean="0">
                <a:latin typeface="PingFang SC" charset="-122"/>
                <a:ea typeface="PingFang SC" charset="-122"/>
                <a:cs typeface="PingFang SC" charset="-122"/>
              </a:rPr>
              <a:t> 环境：</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endParaRPr lang="en-US" altLang="zh-CN" sz="2000" dirty="0" smtClean="0">
              <a:latin typeface="PingFang SC" charset="-122"/>
              <a:ea typeface="PingFang SC" charset="-122"/>
              <a:cs typeface="PingFang SC" charset="-122"/>
            </a:endParaRP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执行脚本字符串：</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 node -e '</a:t>
            </a:r>
            <a:r>
              <a:rPr lang="en-US" altLang="zh-CN" sz="2000" dirty="0" err="1" smtClean="0">
                <a:latin typeface="PingFang SC" charset="-122"/>
                <a:ea typeface="PingFang SC" charset="-122"/>
                <a:cs typeface="PingFang SC" charset="-122"/>
              </a:rPr>
              <a:t>console.log</a:t>
            </a:r>
            <a:r>
              <a:rPr lang="en-US" altLang="zh-CN" sz="2000" dirty="0" smtClean="0">
                <a:latin typeface="PingFang SC" charset="-122"/>
                <a:ea typeface="PingFang SC" charset="-122"/>
                <a:cs typeface="PingFang SC" charset="-122"/>
              </a:rPr>
              <a:t>("Hello World")’</a:t>
            </a:r>
          </a:p>
          <a:p>
            <a:pPr lvl="1">
              <a:lnSpc>
                <a:spcPct val="100000"/>
              </a:lnSpc>
            </a:pPr>
            <a:endParaRPr lang="en-US" altLang="zh-CN" sz="10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运行脚本文件：</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a:t>
            </a:r>
            <a:r>
              <a:rPr lang="en-US" altLang="zh-CN" sz="2000" dirty="0" err="1" smtClean="0">
                <a:latin typeface="PingFang SC" charset="-122"/>
                <a:ea typeface="PingFang SC" charset="-122"/>
                <a:cs typeface="PingFang SC" charset="-122"/>
              </a:rPr>
              <a:t>index.js</a:t>
            </a:r>
            <a:endParaRPr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path/index</a:t>
            </a:r>
          </a:p>
          <a:p>
            <a:pPr lvl="1">
              <a:lnSpc>
                <a:spcPct val="100000"/>
              </a:lnSpc>
            </a:pPr>
            <a:endParaRPr lang="en-US" altLang="zh-CN" sz="900" dirty="0" smtClean="0">
              <a:latin typeface="PingFang SC" charset="-122"/>
              <a:ea typeface="PingFang SC" charset="-122"/>
              <a:cs typeface="PingFang SC" charset="-122"/>
            </a:endParaRPr>
          </a:p>
          <a:p>
            <a:pPr>
              <a:lnSpc>
                <a:spcPct val="100000"/>
              </a:lnSpc>
            </a:pPr>
            <a:r>
              <a:rPr kumimoji="1" lang="zh-CN" altLang="en-US" sz="2000" dirty="0" smtClean="0">
                <a:latin typeface="PingFang SC" charset="-122"/>
                <a:ea typeface="PingFang SC" charset="-122"/>
                <a:cs typeface="PingFang SC" charset="-122"/>
              </a:rPr>
              <a:t>查看帮助：</a:t>
            </a:r>
            <a:endParaRPr kumimoji="1" lang="en-US" altLang="zh-CN" sz="2000" dirty="0" smtClean="0">
              <a:latin typeface="PingFang SC" charset="-122"/>
              <a:ea typeface="PingFang SC" charset="-122"/>
              <a:cs typeface="PingFang SC" charset="-122"/>
            </a:endParaRPr>
          </a:p>
          <a:p>
            <a:pPr lvl="1">
              <a:lnSpc>
                <a:spcPct val="100000"/>
              </a:lnSpc>
            </a:pP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node</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--help</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1590035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19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a:t>
            </a:r>
            <a:r>
              <a:rPr kumimoji="1" lang="zh-CN" altLang="en-US" dirty="0">
                <a:solidFill>
                  <a:srgbClr val="00B050"/>
                </a:solidFill>
                <a:latin typeface="PingFang SC" charset="-122"/>
                <a:ea typeface="PingFang SC" charset="-122"/>
                <a:cs typeface="PingFang SC" charset="-122"/>
              </a:rPr>
              <a:t>对象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a:latin typeface="PingFang SC" charset="-122"/>
                <a:ea typeface="PingFang SC" charset="-122"/>
                <a:cs typeface="PingFang SC" charset="-122"/>
              </a:rPr>
              <a:t>global</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类似于客户端 </a:t>
            </a:r>
            <a:r>
              <a:rPr kumimoji="1" lang="en-US" altLang="zh-CN" sz="2000" dirty="0">
                <a:latin typeface="PingFang SC" charset="-122"/>
                <a:ea typeface="PingFang SC" charset="-122"/>
                <a:cs typeface="PingFang SC" charset="-122"/>
              </a:rPr>
              <a:t>JavaScript</a:t>
            </a:r>
            <a:r>
              <a:rPr kumimoji="1" lang="zh-CN" altLang="en-US" sz="2000" dirty="0">
                <a:latin typeface="PingFang SC" charset="-122"/>
                <a:ea typeface="PingFang SC" charset="-122"/>
                <a:cs typeface="PingFang SC" charset="-122"/>
              </a:rPr>
              <a:t> 运行环境中的 </a:t>
            </a:r>
            <a:r>
              <a:rPr kumimoji="1" lang="en-US" altLang="zh-CN" sz="2000" dirty="0">
                <a:latin typeface="PingFang SC" charset="-122"/>
                <a:ea typeface="PingFang SC" charset="-122"/>
                <a:cs typeface="PingFang SC" charset="-122"/>
              </a:rPr>
              <a:t>window</a:t>
            </a:r>
          </a:p>
          <a:p>
            <a:pPr>
              <a:lnSpc>
                <a:spcPct val="150000"/>
              </a:lnSpc>
            </a:pPr>
            <a:r>
              <a:rPr kumimoji="1" lang="en-US" altLang="zh-CN" sz="2000" dirty="0">
                <a:latin typeface="PingFang SC" charset="-122"/>
                <a:ea typeface="PingFang SC" charset="-122"/>
                <a:cs typeface="PingFang SC" charset="-122"/>
              </a:rPr>
              <a:t>process</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zh-CN" altLang="en-US" sz="2000" dirty="0">
                <a:latin typeface="PingFang SC" charset="-122"/>
                <a:ea typeface="PingFang SC" charset="-122"/>
                <a:cs typeface="PingFang SC" charset="-122"/>
              </a:rPr>
              <a:t>用于获取当前的 </a:t>
            </a: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进程信息，一般用于获取环境变量之类的信息</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lvl="1">
              <a:lnSpc>
                <a:spcPct val="150000"/>
              </a:lnSpc>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zh-CN" altLang="en-US" sz="2000" dirty="0">
                <a:latin typeface="PingFang SC" charset="-122"/>
                <a:ea typeface="PingFang SC" charset="-122"/>
                <a:cs typeface="PingFang SC" charset="-122"/>
              </a:rPr>
              <a:t>中内置的 </a:t>
            </a:r>
            <a:r>
              <a:rPr kumimoji="1" lang="en-US" altLang="zh-CN" sz="2000" dirty="0">
                <a:latin typeface="PingFang SC" charset="-122"/>
                <a:ea typeface="PingFang SC" charset="-122"/>
                <a:cs typeface="PingFang SC" charset="-122"/>
              </a:rPr>
              <a:t>console</a:t>
            </a:r>
            <a:r>
              <a:rPr kumimoji="1" lang="zh-CN" altLang="en-US" sz="2000" dirty="0">
                <a:latin typeface="PingFang SC" charset="-122"/>
                <a:ea typeface="PingFang SC" charset="-122"/>
                <a:cs typeface="PingFang SC" charset="-122"/>
              </a:rPr>
              <a:t> 模块，提供操作控制台的输入输出功能，常见使用方式与客户端类似</a:t>
            </a:r>
          </a:p>
        </p:txBody>
      </p:sp>
    </p:spTree>
    <p:extLst>
      <p:ext uri="{BB962C8B-B14F-4D97-AF65-F5344CB8AC3E}">
        <p14:creationId xmlns:p14="http://schemas.microsoft.com/office/powerpoint/2010/main" val="817525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62031" y="372041"/>
            <a:ext cx="1664317" cy="1019541"/>
          </a:xfrm>
          <a:prstGeom prst="rect">
            <a:avLst/>
          </a:prstGeom>
        </p:spPr>
      </p:pic>
      <p:sp>
        <p:nvSpPr>
          <p:cNvPr id="2" name="幻灯片编号占位符 1"/>
          <p:cNvSpPr>
            <a:spLocks noGrp="1"/>
          </p:cNvSpPr>
          <p:nvPr>
            <p:ph type="sldNum" sz="quarter" idx="12"/>
          </p:nvPr>
        </p:nvSpPr>
        <p:spPr/>
        <p:txBody>
          <a:bodyPr/>
          <a:lstStyle/>
          <a:p>
            <a:fld id="{DDBD0BDB-383A-734D-90C4-1E20E144F254}" type="slidenum">
              <a:rPr kumimoji="1" lang="zh-CN" altLang="en-US" smtClean="0"/>
              <a:t>2</a:t>
            </a:fld>
            <a:endParaRPr kumimoji="1" lang="zh-CN" altLang="en-US"/>
          </a:p>
        </p:txBody>
      </p:sp>
      <p:pic>
        <p:nvPicPr>
          <p:cNvPr id="12" name="图片 11"/>
          <p:cNvPicPr>
            <a:picLocks noChangeAspect="1"/>
          </p:cNvPicPr>
          <p:nvPr/>
        </p:nvPicPr>
        <p:blipFill>
          <a:blip r:embed="rId3"/>
          <a:stretch>
            <a:fillRect/>
          </a:stretch>
        </p:blipFill>
        <p:spPr>
          <a:xfrm>
            <a:off x="581180" y="1741828"/>
            <a:ext cx="8309074" cy="4026526"/>
          </a:xfrm>
          <a:prstGeom prst="rect">
            <a:avLst/>
          </a:prstGeom>
        </p:spPr>
      </p:pic>
      <p:sp>
        <p:nvSpPr>
          <p:cNvPr id="14" name="标题 1"/>
          <p:cNvSpPr>
            <a:spLocks noGrp="1"/>
          </p:cNvSpPr>
          <p:nvPr>
            <p:ph type="title"/>
          </p:nvPr>
        </p:nvSpPr>
        <p:spPr>
          <a:xfrm>
            <a:off x="8610599" y="306983"/>
            <a:ext cx="3384461" cy="861125"/>
          </a:xfrm>
          <a:ln>
            <a:noFill/>
          </a:ln>
        </p:spPr>
        <p:txBody>
          <a:bodyPr anchor="b"/>
          <a:lstStyle/>
          <a:p>
            <a:pPr algn="r"/>
            <a:r>
              <a:rPr lang="en-US" altLang="zh-CN" dirty="0" smtClean="0">
                <a:latin typeface="STKaiti" charset="-122"/>
                <a:ea typeface="STKaiti" charset="-122"/>
                <a:cs typeface="STKaiti" charset="-122"/>
              </a:rPr>
              <a:t>Hello</a:t>
            </a:r>
            <a:r>
              <a:rPr lang="zh-CN" altLang="en-US" dirty="0" smtClean="0">
                <a:latin typeface="STKaiti" charset="-122"/>
                <a:ea typeface="STKaiti" charset="-122"/>
                <a:cs typeface="STKaiti" charset="-122"/>
              </a:rPr>
              <a:t> </a:t>
            </a:r>
            <a:r>
              <a:rPr lang="en-US" altLang="zh-CN" dirty="0" smtClean="0">
                <a:latin typeface="STKaiti" charset="-122"/>
                <a:ea typeface="STKaiti" charset="-122"/>
                <a:cs typeface="STKaiti" charset="-122"/>
              </a:rPr>
              <a:t>World</a:t>
            </a:r>
            <a:endParaRPr kumimoji="1" lang="zh-CN" altLang="en-US" dirty="0">
              <a:latin typeface="STKaiti" charset="-122"/>
              <a:ea typeface="STKaiti" charset="-122"/>
              <a:cs typeface="STKaiti" charset="-122"/>
            </a:endParaRPr>
          </a:p>
        </p:txBody>
      </p:sp>
      <p:sp>
        <p:nvSpPr>
          <p:cNvPr id="16" name="矩形 15"/>
          <p:cNvSpPr/>
          <p:nvPr/>
        </p:nvSpPr>
        <p:spPr>
          <a:xfrm>
            <a:off x="5141357" y="2425806"/>
            <a:ext cx="7050643" cy="2308324"/>
          </a:xfrm>
          <a:prstGeom prst="rect">
            <a:avLst/>
          </a:prstGeom>
        </p:spPr>
        <p:txBody>
          <a:bodyPr wrap="square">
            <a:spAutoFit/>
          </a:bodyPr>
          <a:lstStyle/>
          <a:p>
            <a:r>
              <a:rPr lang="zh-CN" altLang="en-US" sz="1600" b="1" dirty="0">
                <a:solidFill>
                  <a:srgbClr val="00B0F0"/>
                </a:solidFill>
                <a:latin typeface="PingFang SC" charset="-122"/>
                <a:ea typeface="PingFang SC" charset="-122"/>
                <a:cs typeface="PingFang SC" charset="-122"/>
              </a:rPr>
              <a:t>很简单吧，用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实现的最简单的 </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服务器就这样诞生了</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r>
              <a:rPr lang="zh-CN" altLang="en-US" sz="1600" b="1" dirty="0" smtClean="0">
                <a:solidFill>
                  <a:srgbClr val="00B0F0"/>
                </a:solidFill>
                <a:latin typeface="PingFang SC" charset="-122"/>
                <a:ea typeface="PingFang SC" charset="-122"/>
                <a:cs typeface="PingFang SC" charset="-122"/>
              </a:rPr>
              <a:t>左边的</a:t>
            </a:r>
            <a:r>
              <a:rPr lang="zh-CN" altLang="en-US" sz="1600" b="1" dirty="0">
                <a:solidFill>
                  <a:srgbClr val="00B0F0"/>
                </a:solidFill>
                <a:latin typeface="PingFang SC" charset="-122"/>
                <a:ea typeface="PingFang SC" charset="-122"/>
                <a:cs typeface="PingFang SC" charset="-122"/>
              </a:rPr>
              <a:t>程序作了几件事情</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1</a:t>
            </a:r>
            <a:r>
              <a:rPr lang="zh-CN" altLang="en-US" sz="1600" b="1" dirty="0">
                <a:solidFill>
                  <a:srgbClr val="00B0F0"/>
                </a:solidFill>
                <a:latin typeface="PingFang SC" charset="-122"/>
                <a:ea typeface="PingFang SC" charset="-122"/>
                <a:cs typeface="PingFang SC" charset="-122"/>
              </a:rPr>
              <a:t>）程序调用了 </a:t>
            </a:r>
            <a:r>
              <a:rPr lang="en-US" altLang="zh-CN" sz="1600" b="1" dirty="0" err="1">
                <a:solidFill>
                  <a:srgbClr val="00B0F0"/>
                </a:solidFill>
                <a:latin typeface="PingFang SC" charset="-122"/>
                <a:ea typeface="PingFang SC" charset="-122"/>
                <a:cs typeface="PingFang SC" charset="-122"/>
              </a:rPr>
              <a:t>Node.js</a:t>
            </a:r>
            <a:r>
              <a:rPr lang="en-US" altLang="zh-CN" sz="1600" b="1" dirty="0">
                <a:solidFill>
                  <a:srgbClr val="00B0F0"/>
                </a:solidFill>
                <a:latin typeface="PingFang SC" charset="-122"/>
                <a:ea typeface="PingFang SC" charset="-122"/>
                <a:cs typeface="PingFang SC" charset="-122"/>
              </a:rPr>
              <a:t> </a:t>
            </a:r>
            <a:r>
              <a:rPr lang="zh-CN" altLang="en-US" sz="1600" b="1" dirty="0">
                <a:solidFill>
                  <a:srgbClr val="00B0F0"/>
                </a:solidFill>
                <a:latin typeface="PingFang SC" charset="-122"/>
                <a:ea typeface="PingFang SC" charset="-122"/>
                <a:cs typeface="PingFang SC" charset="-122"/>
              </a:rPr>
              <a:t>提供的</a:t>
            </a:r>
            <a:r>
              <a:rPr lang="en-US" altLang="zh-CN" sz="1600" b="1" dirty="0">
                <a:solidFill>
                  <a:srgbClr val="00B0F0"/>
                </a:solidFill>
                <a:latin typeface="PingFang SC" charset="-122"/>
                <a:ea typeface="PingFang SC" charset="-122"/>
                <a:cs typeface="PingFang SC" charset="-122"/>
              </a:rPr>
              <a:t>http </a:t>
            </a:r>
            <a:r>
              <a:rPr lang="zh-CN" altLang="en-US" sz="1600" b="1" dirty="0">
                <a:solidFill>
                  <a:srgbClr val="00B0F0"/>
                </a:solidFill>
                <a:latin typeface="PingFang SC" charset="-122"/>
                <a:ea typeface="PingFang SC" charset="-122"/>
                <a:cs typeface="PingFang SC" charset="-122"/>
              </a:rPr>
              <a:t>模块，并利用该模块来创建一个</a:t>
            </a:r>
            <a:r>
              <a:rPr lang="en-US" altLang="zh-CN" sz="1600" b="1" dirty="0">
                <a:solidFill>
                  <a:srgbClr val="00B0F0"/>
                </a:solidFill>
                <a:latin typeface="PingFang SC" charset="-122"/>
                <a:ea typeface="PingFang SC" charset="-122"/>
                <a:cs typeface="PingFang SC" charset="-122"/>
              </a:rPr>
              <a:t>HTTP</a:t>
            </a:r>
            <a:r>
              <a:rPr lang="zh-CN" altLang="en-US" sz="1600" b="1" dirty="0">
                <a:solidFill>
                  <a:srgbClr val="00B0F0"/>
                </a:solidFill>
                <a:latin typeface="PingFang SC" charset="-122"/>
                <a:ea typeface="PingFang SC" charset="-122"/>
                <a:cs typeface="PingFang SC" charset="-122"/>
              </a:rPr>
              <a:t>事件监听，监听端口为</a:t>
            </a:r>
            <a:r>
              <a:rPr lang="en-US" altLang="zh-CN" sz="1600" b="1" dirty="0">
                <a:solidFill>
                  <a:srgbClr val="00B0F0"/>
                </a:solidFill>
                <a:latin typeface="PingFang SC" charset="-122"/>
                <a:ea typeface="PingFang SC" charset="-122"/>
                <a:cs typeface="PingFang SC" charset="-122"/>
              </a:rPr>
              <a:t>3000</a:t>
            </a:r>
            <a:r>
              <a:rPr lang="zh-CN" altLang="en-US" sz="1600" b="1" dirty="0">
                <a:solidFill>
                  <a:srgbClr val="00B0F0"/>
                </a:solidFill>
                <a:latin typeface="PingFang SC" charset="-122"/>
                <a:ea typeface="PingFang SC" charset="-122"/>
                <a:cs typeface="PingFang SC" charset="-122"/>
              </a:rPr>
              <a:t>，该端口可自行设定</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2</a:t>
            </a:r>
            <a:r>
              <a:rPr lang="zh-CN" altLang="en-US" sz="1600" b="1" dirty="0">
                <a:solidFill>
                  <a:srgbClr val="00B0F0"/>
                </a:solidFill>
                <a:latin typeface="PingFang SC" charset="-122"/>
                <a:ea typeface="PingFang SC" charset="-122"/>
                <a:cs typeface="PingFang SC" charset="-122"/>
              </a:rPr>
              <a:t>）监听程序的响应事件中编写响应头信息以及正文</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a:p>
            <a:endParaRPr lang="zh-CN" altLang="en-US" sz="1600" b="1" dirty="0">
              <a:solidFill>
                <a:srgbClr val="00B0F0"/>
              </a:solidFill>
              <a:latin typeface="PingFang SC" charset="-122"/>
              <a:ea typeface="PingFang SC" charset="-122"/>
              <a:cs typeface="PingFang SC" charset="-122"/>
            </a:endParaRPr>
          </a:p>
          <a:p>
            <a:r>
              <a:rPr lang="zh-CN" altLang="en-US" sz="1600" b="1" dirty="0">
                <a:solidFill>
                  <a:srgbClr val="00B0F0"/>
                </a:solidFill>
                <a:latin typeface="PingFang SC" charset="-122"/>
                <a:ea typeface="PingFang SC" charset="-122"/>
                <a:cs typeface="PingFang SC" charset="-122"/>
              </a:rPr>
              <a:t>（</a:t>
            </a:r>
            <a:r>
              <a:rPr lang="en-US" altLang="zh-CN" sz="1600" b="1" dirty="0">
                <a:solidFill>
                  <a:srgbClr val="00B0F0"/>
                </a:solidFill>
                <a:latin typeface="PingFang SC" charset="-122"/>
                <a:ea typeface="PingFang SC" charset="-122"/>
                <a:cs typeface="PingFang SC" charset="-122"/>
              </a:rPr>
              <a:t>3</a:t>
            </a:r>
            <a:r>
              <a:rPr lang="zh-CN" altLang="en-US" sz="1600" b="1" dirty="0">
                <a:solidFill>
                  <a:srgbClr val="00B0F0"/>
                </a:solidFill>
                <a:latin typeface="PingFang SC" charset="-122"/>
                <a:ea typeface="PingFang SC" charset="-122"/>
                <a:cs typeface="PingFang SC" charset="-122"/>
              </a:rPr>
              <a:t>）打开浏览器访问 </a:t>
            </a:r>
            <a:r>
              <a:rPr lang="en-US" altLang="zh-CN" sz="1600" b="1" dirty="0">
                <a:solidFill>
                  <a:srgbClr val="00B0F0"/>
                </a:solidFill>
                <a:latin typeface="PingFang SC" charset="-122"/>
                <a:ea typeface="PingFang SC" charset="-122"/>
                <a:cs typeface="PingFang SC" charset="-122"/>
              </a:rPr>
              <a:t>http://127.0.0.1:3000</a:t>
            </a:r>
            <a:r>
              <a:rPr lang="zh-CN" altLang="en-US" sz="1600" b="1" dirty="0">
                <a:solidFill>
                  <a:srgbClr val="00B0F0"/>
                </a:solidFill>
                <a:latin typeface="PingFang SC" charset="-122"/>
                <a:ea typeface="PingFang SC" charset="-122"/>
                <a:cs typeface="PingFang SC" charset="-122"/>
              </a:rPr>
              <a:t>时，监听程序返回响应信息</a:t>
            </a:r>
            <a:r>
              <a:rPr lang="zh-CN" altLang="en-US" sz="1600" b="1" dirty="0" smtClean="0">
                <a:solidFill>
                  <a:srgbClr val="00B0F0"/>
                </a:solidFill>
                <a:latin typeface="PingFang SC" charset="-122"/>
                <a:ea typeface="PingFang SC" charset="-122"/>
                <a:cs typeface="PingFang SC" charset="-122"/>
              </a:rPr>
              <a:t>。</a:t>
            </a:r>
            <a:endParaRPr lang="en-US" altLang="zh-CN" sz="1600" b="1" dirty="0" smtClean="0">
              <a:solidFill>
                <a:srgbClr val="00B0F0"/>
              </a:solidFill>
              <a:latin typeface="PingFang SC" charset="-122"/>
              <a:ea typeface="PingFang SC" charset="-122"/>
              <a:cs typeface="PingFang SC" charset="-122"/>
            </a:endParaRPr>
          </a:p>
        </p:txBody>
      </p:sp>
      <p:sp>
        <p:nvSpPr>
          <p:cNvPr id="3" name="矩形 2"/>
          <p:cNvSpPr/>
          <p:nvPr/>
        </p:nvSpPr>
        <p:spPr>
          <a:xfrm>
            <a:off x="581180" y="398667"/>
            <a:ext cx="4980851" cy="769441"/>
          </a:xfrm>
          <a:prstGeom prst="rect">
            <a:avLst/>
          </a:prstGeom>
        </p:spPr>
        <p:txBody>
          <a:bodyPr wrap="none">
            <a:spAutoFit/>
          </a:bodyPr>
          <a:lstStyle/>
          <a:p>
            <a:r>
              <a:rPr lang="zh-CN" altLang="en-US" sz="4400" dirty="0" smtClean="0">
                <a:solidFill>
                  <a:srgbClr val="00B050"/>
                </a:solidFill>
                <a:latin typeface="STKaiti" charset="-122"/>
                <a:ea typeface="STKaiti" charset="-122"/>
                <a:cs typeface="STKaiti" charset="-122"/>
              </a:rPr>
              <a:t>面向 </a:t>
            </a:r>
            <a:r>
              <a:rPr lang="zh-CN" altLang="en-US" sz="4400" b="1" i="1" dirty="0" smtClean="0">
                <a:solidFill>
                  <a:srgbClr val="00B050"/>
                </a:solidFill>
                <a:latin typeface="STKaiti" charset="-122"/>
                <a:ea typeface="STKaiti" charset="-122"/>
                <a:cs typeface="STKaiti" charset="-122"/>
              </a:rPr>
              <a:t>前端开发者</a:t>
            </a:r>
            <a:r>
              <a:rPr lang="zh-CN" altLang="en-US" sz="4400" dirty="0" smtClean="0">
                <a:solidFill>
                  <a:srgbClr val="00B050"/>
                </a:solidFill>
                <a:latin typeface="STKaiti" charset="-122"/>
                <a:ea typeface="STKaiti" charset="-122"/>
                <a:cs typeface="STKaiti" charset="-122"/>
              </a:rPr>
              <a:t> 的</a:t>
            </a:r>
            <a:endParaRPr lang="zh-CN" altLang="en-US" sz="4400" dirty="0">
              <a:solidFill>
                <a:srgbClr val="00B050"/>
              </a:solidFill>
              <a:latin typeface="STKaiti" charset="-122"/>
              <a:ea typeface="STKaiti" charset="-122"/>
              <a:cs typeface="STKaiti" charset="-122"/>
            </a:endParaRPr>
          </a:p>
        </p:txBody>
      </p:sp>
    </p:spTree>
    <p:extLst>
      <p:ext uri="{BB962C8B-B14F-4D97-AF65-F5344CB8AC3E}">
        <p14:creationId xmlns:p14="http://schemas.microsoft.com/office/powerpoint/2010/main" val="5848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全局函数</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en-US" altLang="zh-CN" sz="2000" dirty="0" err="1">
                <a:latin typeface="PingFang SC" charset="-122"/>
                <a:ea typeface="PingFang SC" charset="-122"/>
                <a:cs typeface="PingFang SC" charset="-122"/>
              </a:rPr>
              <a:t>setInterval</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clearInterval</a:t>
            </a:r>
            <a:r>
              <a:rPr kumimoji="1" lang="en-US" altLang="zh-CN" sz="2000" dirty="0">
                <a:latin typeface="PingFang SC" charset="-122"/>
                <a:ea typeface="PingFang SC" charset="-122"/>
                <a:cs typeface="PingFang SC" charset="-122"/>
              </a:rPr>
              <a:t>(timer)</a:t>
            </a:r>
          </a:p>
          <a:p>
            <a:pPr>
              <a:lnSpc>
                <a:spcPct val="150000"/>
              </a:lnSpc>
            </a:pPr>
            <a:r>
              <a:rPr kumimoji="1" lang="en-US" altLang="zh-CN" sz="2000" dirty="0" err="1">
                <a:latin typeface="PingFang SC" charset="-122"/>
                <a:ea typeface="PingFang SC" charset="-122"/>
                <a:cs typeface="PingFang SC" charset="-122"/>
              </a:rPr>
              <a:t>setTimeout</a:t>
            </a:r>
            <a:r>
              <a:rPr kumimoji="1" lang="en-US" altLang="zh-CN" sz="2000" dirty="0">
                <a:latin typeface="PingFang SC" charset="-122"/>
                <a:ea typeface="PingFang SC" charset="-122"/>
                <a:cs typeface="PingFang SC" charset="-122"/>
              </a:rPr>
              <a:t>(callback,</a:t>
            </a:r>
            <a:r>
              <a:rPr kumimoji="1" lang="zh-CN" altLang="en-US" sz="2000" dirty="0">
                <a:latin typeface="PingFang SC" charset="-122"/>
                <a:ea typeface="PingFang SC" charset="-122"/>
                <a:cs typeface="PingFang SC" charset="-122"/>
              </a:rPr>
              <a:t> </a:t>
            </a:r>
            <a:r>
              <a:rPr lang="en-US" altLang="zh-CN" sz="2000" dirty="0">
                <a:latin typeface="PingFang SC" charset="-122"/>
                <a:ea typeface="PingFang SC" charset="-122"/>
                <a:cs typeface="PingFang SC" charset="-122"/>
              </a:rPr>
              <a:t>millisecond</a:t>
            </a:r>
            <a:r>
              <a:rPr kumimoji="1" lang="en-US" altLang="zh-CN" sz="2000" dirty="0">
                <a:latin typeface="PingFang SC" charset="-122"/>
                <a:ea typeface="PingFang SC" charset="-122"/>
                <a:cs typeface="PingFang SC" charset="-122"/>
              </a:rPr>
              <a:t>)</a:t>
            </a:r>
          </a:p>
          <a:p>
            <a:pPr>
              <a:lnSpc>
                <a:spcPct val="150000"/>
              </a:lnSpc>
            </a:pPr>
            <a:r>
              <a:rPr kumimoji="1" lang="en-US" altLang="zh-CN" sz="2000" dirty="0" err="1">
                <a:latin typeface="PingFang SC" charset="-122"/>
                <a:ea typeface="PingFang SC" charset="-122"/>
                <a:cs typeface="PingFang SC" charset="-122"/>
              </a:rPr>
              <a:t>clearTimeout</a:t>
            </a:r>
            <a:r>
              <a:rPr kumimoji="1" lang="en-US" altLang="zh-CN" sz="2000" dirty="0">
                <a:latin typeface="PingFang SC" charset="-122"/>
                <a:ea typeface="PingFang SC" charset="-122"/>
                <a:cs typeface="PingFang SC" charset="-122"/>
              </a:rPr>
              <a:t>(timer</a:t>
            </a:r>
            <a:r>
              <a:rPr kumimoji="1" lang="en-US" altLang="zh-CN" sz="2000" dirty="0" smtClean="0">
                <a:latin typeface="PingFang SC" charset="-122"/>
                <a:ea typeface="PingFang SC" charset="-122"/>
                <a:cs typeface="PingFang SC" charset="-122"/>
              </a:rPr>
              <a:t>)</a:t>
            </a:r>
          </a:p>
          <a:p>
            <a:pPr>
              <a:lnSpc>
                <a:spcPct val="150000"/>
              </a:lnSpc>
            </a:pPr>
            <a:r>
              <a:rPr kumimoji="1" lang="en-US" altLang="zh-CN" sz="2000" dirty="0" smtClean="0">
                <a:latin typeface="PingFang SC" charset="-122"/>
                <a:ea typeface="PingFang SC" charset="-122"/>
                <a:cs typeface="PingFang SC" charset="-122"/>
              </a:rPr>
              <a:t>require(</a:t>
            </a:r>
            <a:r>
              <a:rPr kumimoji="1" lang="en-US" altLang="zh-CN" sz="2000" dirty="0" err="1" smtClean="0">
                <a:latin typeface="PingFang SC" charset="-122"/>
                <a:ea typeface="PingFang SC" charset="-122"/>
                <a:cs typeface="PingFang SC" charset="-122"/>
              </a:rPr>
              <a:t>modelName</a:t>
            </a:r>
            <a:r>
              <a:rPr kumimoji="1" lang="en-US" altLang="zh-CN" sz="2000" dirty="0" smtClean="0">
                <a:latin typeface="PingFang SC" charset="-122"/>
                <a:ea typeface="PingFang SC" charset="-122"/>
                <a:cs typeface="PingFang SC" charset="-122"/>
              </a:rPr>
              <a:t>)</a:t>
            </a:r>
            <a:endParaRPr kumimoji="1" lang="en-US" altLang="zh-CN" sz="2000" dirty="0">
              <a:latin typeface="PingFang SC" charset="-122"/>
              <a:ea typeface="PingFang SC" charset="-122"/>
              <a:cs typeface="PingFang SC" charset="-122"/>
            </a:endParaRPr>
          </a:p>
          <a:p>
            <a:pPr>
              <a:lnSpc>
                <a:spcPct val="150000"/>
              </a:lnSpc>
            </a:pPr>
            <a:r>
              <a:rPr kumimoji="1" lang="en-US" altLang="zh-CN" sz="2000" dirty="0">
                <a:latin typeface="PingFang SC" charset="-122"/>
                <a:ea typeface="PingFang SC" charset="-122"/>
                <a:cs typeface="PingFang SC" charset="-122"/>
              </a:rPr>
              <a:t>Buffer</a:t>
            </a:r>
            <a:r>
              <a:rPr kumimoji="1" lang="zh-CN" altLang="en-US" sz="2000" dirty="0">
                <a:latin typeface="PingFang SC" charset="-122"/>
                <a:ea typeface="PingFang SC" charset="-122"/>
                <a:cs typeface="PingFang SC" charset="-122"/>
              </a:rPr>
              <a:t>：</a:t>
            </a:r>
            <a:r>
              <a:rPr kumimoji="1" lang="en-US" altLang="zh-CN" sz="2000" dirty="0">
                <a:latin typeface="PingFang SC" charset="-122"/>
                <a:ea typeface="PingFang SC" charset="-122"/>
                <a:cs typeface="PingFang SC" charset="-122"/>
              </a:rPr>
              <a:t>Class</a:t>
            </a:r>
          </a:p>
          <a:p>
            <a:pPr lvl="1">
              <a:lnSpc>
                <a:spcPct val="150000"/>
              </a:lnSpc>
            </a:pPr>
            <a:r>
              <a:rPr kumimoji="1" lang="zh-CN" altLang="en-US" sz="2000" dirty="0">
                <a:latin typeface="PingFang SC" charset="-122"/>
                <a:ea typeface="PingFang SC" charset="-122"/>
                <a:cs typeface="PingFang SC" charset="-122"/>
              </a:rPr>
              <a:t>用于操作二进制</a:t>
            </a:r>
            <a:r>
              <a:rPr kumimoji="1" lang="zh-CN" altLang="en-US" sz="2000" dirty="0" smtClean="0">
                <a:latin typeface="PingFang SC" charset="-122"/>
                <a:ea typeface="PingFang SC" charset="-122"/>
                <a:cs typeface="PingFang SC" charset="-122"/>
              </a:rPr>
              <a:t>数据</a:t>
            </a:r>
            <a:endParaRPr kumimoji="1"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248799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61783"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快速入门</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全局变量</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13276"/>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b="1" dirty="0">
                <a:latin typeface="PingFang SC" charset="-122"/>
                <a:ea typeface="PingFang SC" charset="-122"/>
                <a:cs typeface="PingFang SC" charset="-122"/>
              </a:rPr>
              <a:t>__</a:t>
            </a:r>
            <a:r>
              <a:rPr lang="en-US" altLang="zh-CN" sz="2000" b="1" dirty="0" err="1" smtClean="0">
                <a:latin typeface="PingFang SC" charset="-122"/>
                <a:ea typeface="PingFang SC" charset="-122"/>
                <a:cs typeface="PingFang SC" charset="-122"/>
              </a:rPr>
              <a:t>dirname</a:t>
            </a:r>
            <a:endParaRPr kumimoji="1" lang="en-US" altLang="zh-CN" sz="2000" dirty="0">
              <a:latin typeface="PingFang SC" charset="-122"/>
              <a:ea typeface="PingFang SC" charset="-122"/>
              <a:cs typeface="PingFang SC" charset="-122"/>
            </a:endParaRPr>
          </a:p>
          <a:p>
            <a:pPr>
              <a:lnSpc>
                <a:spcPct val="150000"/>
              </a:lnSpc>
            </a:pPr>
            <a:r>
              <a:rPr lang="en-US" altLang="zh-CN" sz="2000" b="1" dirty="0">
                <a:latin typeface="PingFang SC" charset="-122"/>
                <a:ea typeface="PingFang SC" charset="-122"/>
                <a:cs typeface="PingFang SC" charset="-122"/>
              </a:rPr>
              <a:t>__filename</a:t>
            </a:r>
          </a:p>
          <a:p>
            <a:pPr>
              <a:lnSpc>
                <a:spcPct val="150000"/>
              </a:lnSpc>
            </a:pPr>
            <a:endParaRPr kumimoji="1" lang="en-US" altLang="zh-CN" sz="2000" dirty="0" smtClean="0">
              <a:latin typeface="PingFang SC" charset="-122"/>
              <a:ea typeface="PingFang SC" charset="-122"/>
              <a:cs typeface="PingFang SC" charset="-122"/>
            </a:endParaRPr>
          </a:p>
          <a:p>
            <a:pPr>
              <a:lnSpc>
                <a:spcPct val="150000"/>
              </a:lnSpc>
            </a:pPr>
            <a:endParaRPr kumimoji="1" lang="en-US" altLang="zh-CN" sz="2000" dirty="0">
              <a:latin typeface="PingFang SC" charset="-122"/>
              <a:ea typeface="PingFang SC" charset="-122"/>
              <a:cs typeface="PingFang SC" charset="-122"/>
            </a:endParaRPr>
          </a:p>
          <a:p>
            <a:pPr>
              <a:lnSpc>
                <a:spcPct val="150000"/>
              </a:lnSpc>
            </a:pPr>
            <a:endParaRPr kumimoji="1" lang="en-US" altLang="zh-CN" sz="2000" dirty="0" smtClean="0">
              <a:latin typeface="PingFang SC" charset="-122"/>
              <a:ea typeface="PingFang SC" charset="-122"/>
              <a:cs typeface="PingFang SC" charset="-122"/>
            </a:endParaRPr>
          </a:p>
          <a:p>
            <a:pPr marL="0" indent="0">
              <a:lnSpc>
                <a:spcPct val="100000"/>
              </a:lnSpc>
              <a:buNone/>
            </a:pPr>
            <a:r>
              <a:rPr kumimoji="1" lang="zh-CN" altLang="en-US" sz="2000" dirty="0" smtClean="0">
                <a:latin typeface="PingFang SC" charset="-122"/>
                <a:ea typeface="PingFang SC" charset="-122"/>
                <a:cs typeface="PingFang SC" charset="-122"/>
              </a:rPr>
              <a:t>查看全局：</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marL="457200" lvl="1" indent="0">
              <a:lnSpc>
                <a:spcPct val="100000"/>
              </a:lnSpc>
              <a:buNone/>
            </a:pPr>
            <a:r>
              <a:rPr kumimoji="1" lang="en-US" altLang="zh-CN" sz="1800" dirty="0" err="1" smtClean="0">
                <a:latin typeface="PingFang SC" charset="-122"/>
                <a:ea typeface="PingFang SC" charset="-122"/>
                <a:cs typeface="PingFang SC" charset="-122"/>
              </a:rPr>
              <a:t>console.log</a:t>
            </a:r>
            <a:r>
              <a:rPr kumimoji="1" lang="en-US" altLang="zh-CN" sz="1800" dirty="0" smtClean="0">
                <a:latin typeface="PingFang SC" charset="-122"/>
                <a:ea typeface="PingFang SC" charset="-122"/>
                <a:cs typeface="PingFang SC" charset="-122"/>
              </a:rPr>
              <a:t>(global);</a:t>
            </a:r>
          </a:p>
          <a:p>
            <a:pPr marL="457200" lvl="1" indent="0">
              <a:lnSpc>
                <a:spcPct val="100000"/>
              </a:lnSpc>
              <a:buNone/>
            </a:pPr>
            <a:r>
              <a:rPr kumimoji="1" lang="en-US" altLang="zh-CN" sz="1800" dirty="0">
                <a:latin typeface="PingFang SC" charset="-122"/>
                <a:ea typeface="PingFang SC" charset="-122"/>
                <a:cs typeface="PingFang SC" charset="-122"/>
                <a:hlinkClick r:id="rId5"/>
              </a:rPr>
              <a:t>https://</a:t>
            </a:r>
            <a:r>
              <a:rPr kumimoji="1" lang="en-US" altLang="zh-CN" sz="1800" dirty="0" smtClean="0">
                <a:latin typeface="PingFang SC" charset="-122"/>
                <a:ea typeface="PingFang SC" charset="-122"/>
                <a:cs typeface="PingFang SC" charset="-122"/>
                <a:hlinkClick r:id="rId5"/>
              </a:rPr>
              <a:t>nodejs.org/dist/latest-v6.x/docs/api/globals.html</a:t>
            </a:r>
            <a:endParaRPr kumimoji="1" lang="en-US" altLang="zh-CN" sz="18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81397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708704" y="1746958"/>
            <a:ext cx="7886700" cy="1585366"/>
          </a:xfrm>
        </p:spPr>
        <p:txBody>
          <a:bodyPr anchor="ctr">
            <a:normAutofit/>
          </a:bodyPr>
          <a:lstStyle/>
          <a:p>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调试</a:t>
            </a:r>
            <a:r>
              <a:rPr lang="zh-CN" altLang="en-US" sz="2400" dirty="0">
                <a:latin typeface="PingFang SC" charset="-122"/>
                <a:ea typeface="PingFang SC" charset="-122"/>
                <a:cs typeface="PingFang SC" charset="-122"/>
              </a:rPr>
              <a:t/>
            </a:r>
            <a:br>
              <a:rPr lang="zh-CN" altLang="en-US" sz="2400" dirty="0">
                <a:latin typeface="PingFang SC" charset="-122"/>
                <a:ea typeface="PingFang SC" charset="-122"/>
                <a:cs typeface="PingFang SC" charset="-122"/>
              </a:rPr>
            </a:br>
            <a:endParaRPr lang="zh-CN" altLang="en-US" sz="2400" b="1" dirty="0">
              <a:latin typeface="PingFang SC" charset="-122"/>
              <a:ea typeface="PingFang SC" charset="-122"/>
              <a:cs typeface="PingFang SC" charset="-122"/>
            </a:endParaRPr>
          </a:p>
        </p:txBody>
      </p:sp>
      <p:sp>
        <p:nvSpPr>
          <p:cNvPr id="2" name="矩形 1"/>
          <p:cNvSpPr/>
          <p:nvPr/>
        </p:nvSpPr>
        <p:spPr>
          <a:xfrm>
            <a:off x="4165600" y="2941746"/>
            <a:ext cx="4737194" cy="975011"/>
          </a:xfrm>
          <a:prstGeom prst="rect">
            <a:avLst/>
          </a:prstGeom>
        </p:spPr>
        <p:txBody>
          <a:bodyPr wrap="none">
            <a:spAutoFit/>
          </a:bodyPr>
          <a:lstStyle/>
          <a:p>
            <a:pPr>
              <a:lnSpc>
                <a:spcPct val="150000"/>
              </a:lnSpc>
            </a:pPr>
            <a:r>
              <a:rPr lang="zh-CN" altLang="en-US" sz="2000" dirty="0">
                <a:latin typeface="PingFang SC" charset="-122"/>
                <a:ea typeface="PingFang SC" charset="-122"/>
                <a:cs typeface="PingFang SC" charset="-122"/>
              </a:rPr>
              <a:t>任何一个平台的开发都离不开调试</a:t>
            </a:r>
            <a:endParaRPr lang="en-US" altLang="zh-CN" sz="2000" dirty="0">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只会写 </a:t>
            </a:r>
            <a:r>
              <a:rPr lang="en-US" altLang="zh-CN" sz="2000" dirty="0">
                <a:latin typeface="PingFang SC" charset="-122"/>
                <a:ea typeface="PingFang SC" charset="-122"/>
                <a:cs typeface="PingFang SC" charset="-122"/>
              </a:rPr>
              <a:t>Code</a:t>
            </a:r>
            <a:r>
              <a:rPr lang="zh-CN" altLang="en-US" sz="2000" dirty="0">
                <a:latin typeface="PingFang SC" charset="-122"/>
                <a:ea typeface="PingFang SC" charset="-122"/>
                <a:cs typeface="PingFang SC" charset="-122"/>
              </a:rPr>
              <a:t> 的 </a:t>
            </a:r>
            <a:r>
              <a:rPr lang="en-US" altLang="zh-CN" sz="2000" dirty="0">
                <a:latin typeface="PingFang SC" charset="-122"/>
                <a:ea typeface="PingFang SC" charset="-122"/>
                <a:cs typeface="PingFang SC" charset="-122"/>
              </a:rPr>
              <a:t>Coder </a:t>
            </a:r>
            <a:r>
              <a:rPr lang="zh-CN" altLang="en-US" sz="2000" dirty="0">
                <a:latin typeface="PingFang SC" charset="-122"/>
                <a:ea typeface="PingFang SC" charset="-122"/>
                <a:cs typeface="PingFang SC" charset="-122"/>
              </a:rPr>
              <a:t>都不是好 </a:t>
            </a:r>
            <a:r>
              <a:rPr lang="en-US" altLang="zh-CN" sz="2000" dirty="0">
                <a:latin typeface="PingFang SC" charset="-122"/>
                <a:ea typeface="PingFang SC" charset="-122"/>
                <a:cs typeface="PingFang SC" charset="-122"/>
              </a:rPr>
              <a:t>Coder</a:t>
            </a:r>
            <a:endParaRPr lang="zh-CN" altLang="en-US" sz="2000"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22</a:t>
            </a:fld>
            <a:endParaRPr kumimoji="1" lang="zh-CN" altLang="en-US"/>
          </a:p>
        </p:txBody>
      </p:sp>
    </p:spTree>
    <p:extLst>
      <p:ext uri="{BB962C8B-B14F-4D97-AF65-F5344CB8AC3E}">
        <p14:creationId xmlns:p14="http://schemas.microsoft.com/office/powerpoint/2010/main" val="1504746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调试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err="1" smtClean="0">
                <a:solidFill>
                  <a:srgbClr val="00B050"/>
                </a:solidFill>
                <a:latin typeface="PingFang SC" charset="-122"/>
                <a:ea typeface="PingFang SC" charset="-122"/>
                <a:cs typeface="PingFang SC" charset="-122"/>
              </a:rPr>
              <a:t>Node.js</a:t>
            </a:r>
            <a:r>
              <a:rPr kumimoji="1" lang="zh-CN" altLang="en-US" dirty="0" smtClean="0">
                <a:solidFill>
                  <a:srgbClr val="00B050"/>
                </a:solidFill>
                <a:latin typeface="PingFang SC" charset="-122"/>
                <a:ea typeface="PingFang SC" charset="-122"/>
                <a:cs typeface="PingFang SC" charset="-122"/>
              </a:rPr>
              <a:t> 调试</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32520" y="1675061"/>
            <a:ext cx="9141426" cy="4658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最方便也是最简单的：</a:t>
            </a:r>
            <a:r>
              <a:rPr kumimoji="1" lang="en-US" altLang="zh-CN" sz="2000" dirty="0" err="1">
                <a:latin typeface="PingFang SC" charset="-122"/>
                <a:ea typeface="PingFang SC" charset="-122"/>
                <a:cs typeface="PingFang SC" charset="-122"/>
              </a:rPr>
              <a:t>console.log</a:t>
            </a:r>
            <a:r>
              <a:rPr kumimoji="1" lang="en-US" altLang="zh-CN" sz="2000" dirty="0" smtClean="0">
                <a:latin typeface="PingFang SC" charset="-122"/>
                <a:ea typeface="PingFang SC" charset="-122"/>
                <a:cs typeface="PingFang SC" charset="-122"/>
              </a:rPr>
              <a:t>()</a:t>
            </a:r>
          </a:p>
          <a:p>
            <a:pPr>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en-US" altLang="zh-CN" sz="2000" dirty="0">
                <a:latin typeface="PingFang SC" charset="-122"/>
                <a:ea typeface="PingFang SC" charset="-122"/>
                <a:cs typeface="PingFang SC" charset="-122"/>
              </a:rPr>
              <a:t>Node</a:t>
            </a:r>
            <a:r>
              <a:rPr kumimoji="1" lang="zh-CN" altLang="en-US" sz="2000" dirty="0">
                <a:latin typeface="PingFang SC" charset="-122"/>
                <a:ea typeface="PingFang SC" charset="-122"/>
                <a:cs typeface="PingFang SC" charset="-122"/>
              </a:rPr>
              <a:t> 原生的调试</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hlinkClick r:id="rId5"/>
              </a:rPr>
              <a:t>https://nodejs.org/api/debugger.html</a:t>
            </a:r>
            <a:r>
              <a:rPr kumimoji="1" lang="en-US" altLang="zh-CN" sz="2000" dirty="0">
                <a:latin typeface="PingFang SC" charset="-122"/>
                <a:ea typeface="PingFang SC" charset="-122"/>
                <a:cs typeface="PingFang SC" charset="-122"/>
              </a:rPr>
              <a:t> </a:t>
            </a:r>
            <a:endParaRPr kumimoji="1" lang="en-US" altLang="zh-CN" sz="2000" dirty="0" smtClean="0">
              <a:latin typeface="PingFang SC" charset="-122"/>
              <a:ea typeface="PingFang SC" charset="-122"/>
              <a:cs typeface="PingFang SC" charset="-122"/>
            </a:endParaRP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第三方模块提供的调试工具</a:t>
            </a:r>
            <a:endParaRPr kumimoji="1" lang="en-US" altLang="zh-CN" sz="2000" dirty="0">
              <a:latin typeface="PingFang SC" charset="-122"/>
              <a:ea typeface="PingFang SC" charset="-122"/>
              <a:cs typeface="PingFang SC" charset="-122"/>
            </a:endParaRP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node-inspector</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–g</a:t>
            </a:r>
          </a:p>
          <a:p>
            <a:pPr lvl="1">
              <a:lnSpc>
                <a:spcPct val="100000"/>
              </a:lnSpc>
            </a:pPr>
            <a:r>
              <a:rPr kumimoji="1" lang="en-US" altLang="zh-CN" sz="2000" dirty="0">
                <a:latin typeface="PingFang SC" charset="-122"/>
                <a:ea typeface="PingFang SC" charset="-122"/>
                <a:cs typeface="PingFang SC" charset="-122"/>
              </a:rPr>
              <a:t>$</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npm</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install</a:t>
            </a:r>
            <a:r>
              <a:rPr kumimoji="1" lang="zh-CN" altLang="en-US" sz="2000" dirty="0">
                <a:latin typeface="PingFang SC" charset="-122"/>
                <a:ea typeface="PingFang SC" charset="-122"/>
                <a:cs typeface="PingFang SC" charset="-122"/>
              </a:rPr>
              <a:t> </a:t>
            </a:r>
            <a:r>
              <a:rPr kumimoji="1" lang="en-US" altLang="zh-CN" sz="2000" dirty="0" err="1">
                <a:latin typeface="PingFang SC" charset="-122"/>
                <a:ea typeface="PingFang SC" charset="-122"/>
                <a:cs typeface="PingFang SC" charset="-122"/>
              </a:rPr>
              <a:t>devtool</a:t>
            </a:r>
            <a:r>
              <a:rPr kumimoji="1" lang="zh-CN" altLang="en-US" sz="2000" dirty="0">
                <a:latin typeface="PingFang SC" charset="-122"/>
                <a:ea typeface="PingFang SC" charset="-122"/>
                <a:cs typeface="PingFang SC" charset="-122"/>
              </a:rPr>
              <a:t> </a:t>
            </a:r>
            <a:r>
              <a:rPr kumimoji="1" lang="mr-IN" altLang="zh-CN" sz="2000" dirty="0" smtClean="0">
                <a:latin typeface="PingFang SC" charset="-122"/>
                <a:ea typeface="PingFang SC" charset="-122"/>
                <a:cs typeface="PingFang SC" charset="-122"/>
              </a:rPr>
              <a:t>–</a:t>
            </a:r>
            <a:r>
              <a:rPr kumimoji="1" lang="en-US" altLang="zh-CN" sz="2000" dirty="0" smtClean="0">
                <a:latin typeface="PingFang SC" charset="-122"/>
                <a:ea typeface="PingFang SC" charset="-122"/>
                <a:cs typeface="PingFang SC" charset="-122"/>
              </a:rPr>
              <a:t>g</a:t>
            </a:r>
          </a:p>
          <a:p>
            <a:pPr lvl="1">
              <a:lnSpc>
                <a:spcPct val="100000"/>
              </a:lnSpc>
            </a:pPr>
            <a:endParaRPr kumimoji="1" lang="en-US" altLang="zh-CN" sz="1000" dirty="0">
              <a:latin typeface="PingFang SC" charset="-122"/>
              <a:ea typeface="PingFang SC" charset="-122"/>
              <a:cs typeface="PingFang SC" charset="-122"/>
            </a:endParaRPr>
          </a:p>
          <a:p>
            <a:pPr>
              <a:lnSpc>
                <a:spcPct val="100000"/>
              </a:lnSpc>
            </a:pPr>
            <a:r>
              <a:rPr kumimoji="1" lang="zh-CN" altLang="en-US" sz="2000" dirty="0">
                <a:latin typeface="PingFang SC" charset="-122"/>
                <a:ea typeface="PingFang SC" charset="-122"/>
                <a:cs typeface="PingFang SC" charset="-122"/>
              </a:rPr>
              <a:t>开发工具的调试</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latin typeface="PingFang SC" charset="-122"/>
                <a:ea typeface="PingFang SC" charset="-122"/>
                <a:cs typeface="PingFang SC" charset="-122"/>
              </a:rPr>
              <a:t>推荐 </a:t>
            </a:r>
            <a:r>
              <a:rPr kumimoji="1" lang="en-US" altLang="zh-CN" sz="2000" dirty="0">
                <a:latin typeface="PingFang SC" charset="-122"/>
                <a:ea typeface="PingFang SC" charset="-122"/>
                <a:cs typeface="PingFang SC" charset="-122"/>
              </a:rPr>
              <a:t>Visual</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Studio</a:t>
            </a:r>
            <a:r>
              <a:rPr kumimoji="1" lang="zh-CN" altLang="en-US" sz="2000" dirty="0">
                <a:latin typeface="PingFang SC" charset="-122"/>
                <a:ea typeface="PingFang SC" charset="-122"/>
                <a:cs typeface="PingFang SC" charset="-122"/>
              </a:rPr>
              <a:t> </a:t>
            </a:r>
            <a:r>
              <a:rPr kumimoji="1" lang="en-US" altLang="zh-CN" sz="2000" dirty="0">
                <a:latin typeface="PingFang SC" charset="-122"/>
                <a:ea typeface="PingFang SC" charset="-122"/>
                <a:cs typeface="PingFang SC" charset="-122"/>
              </a:rPr>
              <a:t>Code</a:t>
            </a:r>
          </a:p>
          <a:p>
            <a:pPr lvl="1">
              <a:lnSpc>
                <a:spcPct val="100000"/>
              </a:lnSpc>
            </a:pPr>
            <a:r>
              <a:rPr kumimoji="1" lang="en-US" altLang="zh-CN" sz="2000" dirty="0" err="1">
                <a:latin typeface="PingFang SC" charset="-122"/>
                <a:ea typeface="PingFang SC" charset="-122"/>
                <a:cs typeface="PingFang SC" charset="-122"/>
              </a:rPr>
              <a:t>WebStorm</a:t>
            </a:r>
            <a:endParaRPr kumimoji="1"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384725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153920"/>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异步编程</a:t>
            </a:r>
            <a:endParaRPr lang="zh-CN" altLang="en-US" sz="2400" b="1" dirty="0">
              <a:latin typeface="PingFang SC" charset="-122"/>
              <a:ea typeface="PingFang SC" charset="-122"/>
              <a:cs typeface="PingFang SC"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24</a:t>
            </a:fld>
            <a:endParaRPr kumimoji="1" lang="zh-CN" altLang="en-US"/>
          </a:p>
        </p:txBody>
      </p:sp>
    </p:spTree>
    <p:extLst>
      <p:ext uri="{BB962C8B-B14F-4D97-AF65-F5344CB8AC3E}">
        <p14:creationId xmlns:p14="http://schemas.microsoft.com/office/powerpoint/2010/main" val="1176929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25</a:t>
            </a:fld>
            <a:endParaRPr kumimoji="1" lang="zh-CN" altLang="en-US" dirty="0"/>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异步编程</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757233" y="1738341"/>
            <a:ext cx="9141426" cy="2734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采用 </a:t>
            </a:r>
            <a:r>
              <a:rPr lang="en-US" altLang="zh-CN" sz="1800" dirty="0">
                <a:latin typeface="PingFang SC" charset="-122"/>
                <a:ea typeface="PingFang SC" charset="-122"/>
                <a:cs typeface="PingFang SC" charset="-122"/>
              </a:rPr>
              <a:t>Chrome</a:t>
            </a:r>
            <a:r>
              <a:rPr lang="zh-CN" altLang="en-US" sz="1800" dirty="0">
                <a:latin typeface="PingFang SC" charset="-122"/>
                <a:ea typeface="PingFang SC" charset="-122"/>
                <a:cs typeface="PingFang SC" charset="-122"/>
              </a:rPr>
              <a:t> </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引擎处理 </a:t>
            </a:r>
            <a:r>
              <a:rPr lang="en-US" altLang="zh-CN" sz="1800" dirty="0">
                <a:latin typeface="PingFang SC" charset="-122"/>
                <a:ea typeface="PingFang SC" charset="-122"/>
                <a:cs typeface="PingFang SC" charset="-122"/>
              </a:rPr>
              <a:t>JavaScript</a:t>
            </a:r>
            <a:r>
              <a:rPr lang="zh-CN" altLang="en-US" sz="1800" dirty="0">
                <a:latin typeface="PingFang SC" charset="-122"/>
                <a:ea typeface="PingFang SC" charset="-122"/>
                <a:cs typeface="PingFang SC" charset="-122"/>
              </a:rPr>
              <a:t> 脚本，</a:t>
            </a:r>
            <a:r>
              <a:rPr lang="en-US" altLang="zh-CN" sz="1800" dirty="0">
                <a:latin typeface="PingFang SC" charset="-122"/>
                <a:ea typeface="PingFang SC" charset="-122"/>
                <a:cs typeface="PingFang SC" charset="-122"/>
              </a:rPr>
              <a:t>V8</a:t>
            </a:r>
            <a:r>
              <a:rPr lang="zh-CN" altLang="en-US" sz="1800" dirty="0">
                <a:latin typeface="PingFang SC" charset="-122"/>
                <a:ea typeface="PingFang SC" charset="-122"/>
                <a:cs typeface="PingFang SC" charset="-122"/>
              </a:rPr>
              <a:t> 最大特点就是</a:t>
            </a:r>
            <a:r>
              <a:rPr lang="zh-CN" altLang="en-US" sz="1800" b="1" dirty="0">
                <a:latin typeface="PingFang SC" charset="-122"/>
                <a:ea typeface="PingFang SC" charset="-122"/>
                <a:cs typeface="PingFang SC" charset="-122"/>
              </a:rPr>
              <a:t>单线程</a:t>
            </a:r>
            <a:r>
              <a:rPr lang="zh-CN" altLang="en-US" sz="1800" dirty="0">
                <a:latin typeface="PingFang SC" charset="-122"/>
                <a:ea typeface="PingFang SC" charset="-122"/>
                <a:cs typeface="PingFang SC" charset="-122"/>
              </a:rPr>
              <a:t>运行，一次只能运行一个任务</a:t>
            </a:r>
            <a:r>
              <a:rPr lang="zh-CN" altLang="en-US" sz="1800" dirty="0" smtClean="0">
                <a:latin typeface="PingFang SC" charset="-122"/>
                <a:ea typeface="PingFang SC" charset="-122"/>
                <a:cs typeface="PingFang SC" charset="-122"/>
              </a:rPr>
              <a:t>。</a:t>
            </a:r>
            <a:endParaRPr lang="en-US" altLang="zh-CN" sz="1800" dirty="0">
              <a:latin typeface="PingFang SC" charset="-122"/>
              <a:ea typeface="PingFang SC" charset="-122"/>
              <a:cs typeface="PingFang SC" charset="-122"/>
            </a:endParaRPr>
          </a:p>
          <a:p>
            <a:pPr>
              <a:lnSpc>
                <a:spcPct val="150000"/>
              </a:lnSpc>
            </a:pPr>
            <a:r>
              <a:rPr lang="en-US" altLang="zh-CN" sz="1800" dirty="0" err="1" smtClean="0">
                <a:latin typeface="PingFang SC" charset="-122"/>
                <a:ea typeface="PingFang SC" charset="-122"/>
                <a:cs typeface="PingFang SC" charset="-122"/>
              </a:rPr>
              <a:t>Node.js</a:t>
            </a:r>
            <a:r>
              <a:rPr lang="zh-CN" altLang="en-US" sz="1800" dirty="0" smtClean="0">
                <a:latin typeface="PingFang SC" charset="-122"/>
                <a:ea typeface="PingFang SC" charset="-122"/>
                <a:cs typeface="PingFang SC" charset="-122"/>
              </a:rPr>
              <a:t> </a:t>
            </a:r>
            <a:r>
              <a:rPr lang="zh-CN" altLang="en-US" sz="1800" dirty="0">
                <a:latin typeface="PingFang SC" charset="-122"/>
                <a:ea typeface="PingFang SC" charset="-122"/>
                <a:cs typeface="PingFang SC" charset="-122"/>
              </a:rPr>
              <a:t>大量采用异步操作（</a:t>
            </a:r>
            <a:r>
              <a:rPr lang="en-US" altLang="zh-CN" sz="1800" dirty="0">
                <a:latin typeface="PingFang SC" charset="-122"/>
                <a:ea typeface="PingFang SC" charset="-122"/>
                <a:cs typeface="PingFang SC" charset="-122"/>
              </a:rPr>
              <a:t>asynchronous operation</a:t>
            </a:r>
            <a:r>
              <a:rPr lang="zh-CN" altLang="en-US" sz="1800" dirty="0">
                <a:latin typeface="PingFang SC" charset="-122"/>
                <a:ea typeface="PingFang SC" charset="-122"/>
                <a:cs typeface="PingFang SC" charset="-122"/>
              </a:rPr>
              <a:t>），即</a:t>
            </a:r>
            <a:r>
              <a:rPr lang="zh-CN" altLang="en-US" sz="1800" b="1" dirty="0">
                <a:latin typeface="PingFang SC" charset="-122"/>
                <a:ea typeface="PingFang SC" charset="-122"/>
                <a:cs typeface="PingFang SC" charset="-122"/>
              </a:rPr>
              <a:t>任务不是马上执行，而是插在任务队列的尾部，等到前面的任务运行完后再执行</a:t>
            </a:r>
            <a:r>
              <a:rPr lang="zh-CN" altLang="en-US" sz="1800" dirty="0" smtClean="0">
                <a:latin typeface="PingFang SC" charset="-122"/>
                <a:ea typeface="PingFang SC" charset="-122"/>
                <a:cs typeface="PingFang SC" charset="-122"/>
              </a:rPr>
              <a:t>。</a:t>
            </a:r>
            <a:endParaRPr lang="en-US" altLang="zh-CN" sz="1800" dirty="0" smtClean="0">
              <a:latin typeface="PingFang SC" charset="-122"/>
              <a:ea typeface="PingFang SC" charset="-122"/>
              <a:cs typeface="PingFang SC" charset="-122"/>
            </a:endParaRPr>
          </a:p>
          <a:p>
            <a:pPr>
              <a:lnSpc>
                <a:spcPct val="150000"/>
              </a:lnSpc>
            </a:pPr>
            <a:r>
              <a:rPr lang="zh-CN" altLang="en-US" sz="1800" dirty="0">
                <a:latin typeface="PingFang SC" charset="-122"/>
                <a:ea typeface="PingFang SC" charset="-122"/>
                <a:cs typeface="PingFang SC" charset="-122"/>
              </a:rPr>
              <a:t>提高代码的响应能力</a:t>
            </a:r>
          </a:p>
          <a:p>
            <a:pPr>
              <a:lnSpc>
                <a:spcPct val="150000"/>
              </a:lnSpc>
            </a:pPr>
            <a:endParaRPr lang="en-US" altLang="zh-CN" sz="1600" dirty="0" smtClean="0">
              <a:latin typeface="PingFang SC" charset="-122"/>
              <a:ea typeface="PingFang SC" charset="-122"/>
              <a:cs typeface="PingFang SC" charset="-122"/>
            </a:endParaRPr>
          </a:p>
        </p:txBody>
      </p:sp>
      <p:sp>
        <p:nvSpPr>
          <p:cNvPr id="13" name="标题 6"/>
          <p:cNvSpPr txBox="1">
            <a:spLocks/>
          </p:cNvSpPr>
          <p:nvPr/>
        </p:nvSpPr>
        <p:spPr>
          <a:xfrm>
            <a:off x="723900" y="4542777"/>
            <a:ext cx="2538284" cy="712319"/>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什么是异步？</a:t>
            </a:r>
            <a:endParaRPr kumimoji="1" lang="en-US" altLang="zh-CN" sz="2800" dirty="0" smtClean="0">
              <a:solidFill>
                <a:srgbClr val="00B050"/>
              </a:solidFill>
              <a:latin typeface="PingFang SC" charset="-122"/>
              <a:ea typeface="PingFang SC" charset="-122"/>
              <a:cs typeface="PingFang SC" charset="-122"/>
            </a:endParaRPr>
          </a:p>
        </p:txBody>
      </p:sp>
      <p:sp>
        <p:nvSpPr>
          <p:cNvPr id="2" name="矩形 1"/>
          <p:cNvSpPr/>
          <p:nvPr/>
        </p:nvSpPr>
        <p:spPr>
          <a:xfrm>
            <a:off x="1757233" y="5149671"/>
            <a:ext cx="9141426" cy="923330"/>
          </a:xfrm>
          <a:prstGeom prst="rect">
            <a:avLst/>
          </a:prstGeom>
        </p:spPr>
        <p:txBody>
          <a:bodyPr wrap="square">
            <a:spAutoFit/>
          </a:bodyPr>
          <a:lstStyle/>
          <a:p>
            <a:r>
              <a:rPr lang="zh-CN" altLang="en-US" dirty="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   每</a:t>
            </a:r>
            <a:r>
              <a:rPr lang="zh-CN" altLang="en-US" dirty="0">
                <a:latin typeface="PingFang SC" charset="-122"/>
                <a:ea typeface="PingFang SC" charset="-122"/>
                <a:cs typeface="PingFang SC" charset="-122"/>
              </a:rPr>
              <a:t>一个任务有一个或多个回调函数（</a:t>
            </a:r>
            <a:r>
              <a:rPr lang="en-US" altLang="zh-CN" dirty="0">
                <a:latin typeface="PingFang SC" charset="-122"/>
                <a:ea typeface="PingFang SC" charset="-122"/>
                <a:cs typeface="PingFang SC" charset="-122"/>
              </a:rPr>
              <a:t>callback</a:t>
            </a:r>
            <a:r>
              <a:rPr lang="zh-CN" altLang="en-US" dirty="0">
                <a:latin typeface="PingFang SC" charset="-122"/>
                <a:ea typeface="PingFang SC" charset="-122"/>
                <a:cs typeface="PingFang SC" charset="-122"/>
              </a:rPr>
              <a:t>），前一个任务结束后，不是执行后一个任务，而是执行回调函数，后一个任务则是不等前一个任务结束就执行，所以程序的执行顺序与任务的排列顺序是不一致的、异步的。</a:t>
            </a:r>
          </a:p>
        </p:txBody>
      </p:sp>
    </p:spTree>
    <p:extLst>
      <p:ext uri="{BB962C8B-B14F-4D97-AF65-F5344CB8AC3E}">
        <p14:creationId xmlns:p14="http://schemas.microsoft.com/office/powerpoint/2010/main" val="60634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回调函数的设计</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kumimoji="1" lang="zh-CN" altLang="en-US" sz="2000" dirty="0">
                <a:latin typeface="PingFang SC" charset="-122"/>
                <a:ea typeface="PingFang SC" charset="-122"/>
                <a:cs typeface="PingFang SC" charset="-122"/>
              </a:rPr>
              <a:t>对于一个函数如果需要定义回调函数：</a:t>
            </a:r>
            <a:endParaRPr kumimoji="1" lang="en-US" altLang="zh-CN" sz="2000" dirty="0">
              <a:latin typeface="PingFang SC" charset="-122"/>
              <a:ea typeface="PingFang SC" charset="-122"/>
              <a:cs typeface="PingFang SC" charset="-122"/>
            </a:endParaRPr>
          </a:p>
          <a:p>
            <a:pPr lvl="1">
              <a:lnSpc>
                <a:spcPct val="100000"/>
              </a:lnSpc>
            </a:pPr>
            <a:r>
              <a:rPr kumimoji="1" lang="zh-CN" altLang="en-US" sz="2000" dirty="0">
                <a:solidFill>
                  <a:srgbClr val="FF0000"/>
                </a:solidFill>
                <a:latin typeface="PingFang SC" charset="-122"/>
                <a:ea typeface="PingFang SC" charset="-122"/>
                <a:cs typeface="PingFang SC" charset="-122"/>
              </a:rPr>
              <a:t>回调函数一定作为参数的最后一个参数出现：</a:t>
            </a:r>
            <a:endParaRPr kumimoji="1" lang="en-US" altLang="zh-CN" sz="2000" dirty="0">
              <a:solidFill>
                <a:srgbClr val="FF0000"/>
              </a:solidFill>
              <a:latin typeface="PingFang SC" charset="-122"/>
              <a:ea typeface="PingFang SC" charset="-122"/>
              <a:cs typeface="PingFang SC" charset="-122"/>
            </a:endParaRP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foo1(name,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age,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2">
              <a:lnSpc>
                <a:spcPct val="100000"/>
              </a:lnSpc>
            </a:pPr>
            <a:r>
              <a:rPr kumimoji="1" lang="en-US" altLang="zh-CN" dirty="0">
                <a:latin typeface="PingFang SC" charset="-122"/>
                <a:ea typeface="PingFang SC" charset="-122"/>
                <a:cs typeface="PingFang SC" charset="-122"/>
              </a:rPr>
              <a:t>function</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foo2(value,</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callback1,</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callback2)</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lvl="1">
              <a:lnSpc>
                <a:spcPct val="100000"/>
              </a:lnSpc>
            </a:pPr>
            <a:r>
              <a:rPr kumimoji="1" lang="zh-CN" altLang="en-US" sz="2000" dirty="0">
                <a:solidFill>
                  <a:srgbClr val="FF0000"/>
                </a:solidFill>
                <a:latin typeface="PingFang SC" charset="-122"/>
                <a:ea typeface="PingFang SC" charset="-122"/>
                <a:cs typeface="PingFang SC" charset="-122"/>
              </a:rPr>
              <a:t>回调函数的第一个参数默认接收错误信息，第二个参数才是真正的回调数据（便于外界获取调用的错误情况）：</a:t>
            </a:r>
            <a:endParaRPr kumimoji="1" lang="en-US" altLang="zh-CN" sz="2000" dirty="0">
              <a:solidFill>
                <a:srgbClr val="FF0000"/>
              </a:solidFill>
              <a:latin typeface="PingFang SC" charset="-122"/>
              <a:ea typeface="PingFang SC" charset="-122"/>
              <a:cs typeface="PingFang SC" charset="-122"/>
            </a:endParaRPr>
          </a:p>
          <a:p>
            <a:pPr marL="914400" lvl="2" indent="0">
              <a:lnSpc>
                <a:spcPct val="100000"/>
              </a:lnSpc>
              <a:buNone/>
            </a:pPr>
            <a:r>
              <a:rPr kumimoji="1" lang="en-US" altLang="zh-CN" dirty="0">
                <a:latin typeface="PingFang SC" charset="-122"/>
                <a:ea typeface="PingFang SC" charset="-122"/>
                <a:cs typeface="PingFang SC" charset="-122"/>
              </a:rPr>
              <a:t>foo1('</a:t>
            </a:r>
            <a:r>
              <a:rPr kumimoji="1" lang="zh-CN" altLang="en-US" dirty="0">
                <a:latin typeface="PingFang SC" charset="-122"/>
                <a:ea typeface="PingFang SC" charset="-122"/>
                <a:cs typeface="PingFang SC" charset="-122"/>
              </a:rPr>
              <a:t>赵小黑</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19,</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function(error,</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data)</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smtClean="0">
                <a:latin typeface="PingFang SC" charset="-122"/>
                <a:ea typeface="PingFang SC" charset="-122"/>
                <a:cs typeface="PingFang SC" charset="-122"/>
              </a:rPr>
              <a:t>if(error</a:t>
            </a:r>
            <a:r>
              <a:rPr kumimoji="1" lang="en-US" altLang="zh-CN" dirty="0">
                <a:latin typeface="PingFang SC" charset="-122"/>
                <a:ea typeface="PingFang SC" charset="-122"/>
                <a:cs typeface="PingFang SC" charset="-122"/>
              </a:rPr>
              <a:t>)</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 throw</a:t>
            </a:r>
            <a:r>
              <a:rPr kumimoji="1" lang="zh-CN" altLang="en-US" dirty="0">
                <a:latin typeface="PingFang SC" charset="-122"/>
                <a:ea typeface="PingFang SC" charset="-122"/>
                <a:cs typeface="PingFang SC" charset="-122"/>
              </a:rPr>
              <a:t> </a:t>
            </a:r>
            <a:r>
              <a:rPr kumimoji="1" lang="en-US" altLang="zh-CN" dirty="0">
                <a:latin typeface="PingFang SC" charset="-122"/>
                <a:ea typeface="PingFang SC" charset="-122"/>
                <a:cs typeface="PingFang SC" charset="-122"/>
              </a:rPr>
              <a:t>error;</a:t>
            </a:r>
          </a:p>
          <a:p>
            <a:pPr marL="914400" lvl="2" indent="0">
              <a:lnSpc>
                <a:spcPct val="100000"/>
              </a:lnSpc>
              <a:buNone/>
            </a:pPr>
            <a:r>
              <a:rPr kumimoji="1" lang="zh-CN" altLang="en-US" dirty="0">
                <a:latin typeface="PingFang SC" charset="-122"/>
                <a:ea typeface="PingFang SC" charset="-122"/>
                <a:cs typeface="PingFang SC" charset="-122"/>
              </a:rPr>
              <a:t>  </a:t>
            </a:r>
            <a:r>
              <a:rPr kumimoji="1" lang="zh-CN" altLang="en-US" dirty="0" smtClean="0">
                <a:latin typeface="PingFang SC" charset="-122"/>
                <a:ea typeface="PingFang SC" charset="-122"/>
                <a:cs typeface="PingFang SC" charset="-122"/>
              </a:rPr>
              <a:t>  </a:t>
            </a:r>
            <a:r>
              <a:rPr kumimoji="1" lang="en-US" altLang="zh-CN" dirty="0" err="1" smtClean="0">
                <a:latin typeface="PingFang SC" charset="-122"/>
                <a:ea typeface="PingFang SC" charset="-122"/>
                <a:cs typeface="PingFang SC" charset="-122"/>
              </a:rPr>
              <a:t>console.log</a:t>
            </a:r>
            <a:r>
              <a:rPr kumimoji="1" lang="en-US" altLang="zh-CN" dirty="0" smtClean="0">
                <a:latin typeface="PingFang SC" charset="-122"/>
                <a:ea typeface="PingFang SC" charset="-122"/>
                <a:cs typeface="PingFang SC" charset="-122"/>
              </a:rPr>
              <a:t>(data</a:t>
            </a:r>
            <a:r>
              <a:rPr kumimoji="1" lang="en-US" altLang="zh-CN" dirty="0">
                <a:latin typeface="PingFang SC" charset="-122"/>
                <a:ea typeface="PingFang SC" charset="-122"/>
                <a:cs typeface="PingFang SC" charset="-122"/>
              </a:rPr>
              <a:t>);</a:t>
            </a:r>
          </a:p>
          <a:p>
            <a:pPr marL="914400" lvl="2" indent="0">
              <a:lnSpc>
                <a:spcPct val="100000"/>
              </a:lnSpc>
              <a:buNone/>
            </a:pPr>
            <a:r>
              <a:rPr kumimoji="1" lang="en-US" altLang="zh-CN" dirty="0">
                <a:latin typeface="PingFang SC" charset="-122"/>
                <a:ea typeface="PingFang SC" charset="-122"/>
                <a:cs typeface="PingFang SC" charset="-122"/>
              </a:rPr>
              <a:t>});</a:t>
            </a:r>
          </a:p>
          <a:p>
            <a:pPr>
              <a:lnSpc>
                <a:spcPct val="100000"/>
              </a:lnSpc>
            </a:pPr>
            <a:r>
              <a:rPr lang="en-US" altLang="zh-CN" sz="2000" dirty="0">
                <a:solidFill>
                  <a:srgbClr val="FF0000"/>
                </a:solidFill>
                <a:latin typeface="PingFang SC" charset="-122"/>
                <a:ea typeface="PingFang SC" charset="-122"/>
                <a:cs typeface="PingFang SC" charset="-122"/>
              </a:rPr>
              <a:t>Node</a:t>
            </a:r>
            <a:r>
              <a:rPr lang="zh-CN" altLang="en-US" sz="2000" dirty="0">
                <a:solidFill>
                  <a:srgbClr val="FF0000"/>
                </a:solidFill>
                <a:latin typeface="PingFang SC" charset="-122"/>
                <a:ea typeface="PingFang SC" charset="-122"/>
                <a:cs typeface="PingFang SC" charset="-122"/>
              </a:rPr>
              <a:t> 统一约定</a:t>
            </a:r>
            <a:endParaRPr kumimoji="1" lang="zh-CN" altLang="en-US" sz="2000" dirty="0">
              <a:solidFill>
                <a:srgbClr val="FF0000"/>
              </a:solidFill>
              <a:latin typeface="PingFang SC" charset="-122"/>
              <a:ea typeface="PingFang SC" charset="-122"/>
              <a:cs typeface="PingFang SC" charset="-122"/>
            </a:endParaRPr>
          </a:p>
        </p:txBody>
      </p:sp>
    </p:spTree>
    <p:extLst>
      <p:ext uri="{BB962C8B-B14F-4D97-AF65-F5344CB8AC3E}">
        <p14:creationId xmlns:p14="http://schemas.microsoft.com/office/powerpoint/2010/main" val="452321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2012089"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异步编程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异步回调的问题</a:t>
            </a:r>
            <a:endParaRPr kumimoji="1" lang="en-US" altLang="zh-CN" dirty="0" smtClean="0">
              <a:solidFill>
                <a:srgbClr val="00B050"/>
              </a:solidFill>
              <a:latin typeface="PingFang SC" charset="-122"/>
              <a:ea typeface="PingFang SC" charset="-122"/>
              <a:cs typeface="PingFang SC" charset="-122"/>
            </a:endParaRPr>
          </a:p>
        </p:txBody>
      </p:sp>
      <p:sp>
        <p:nvSpPr>
          <p:cNvPr id="11" name="内容占位符 2"/>
          <p:cNvSpPr txBox="1">
            <a:spLocks/>
          </p:cNvSpPr>
          <p:nvPr/>
        </p:nvSpPr>
        <p:spPr>
          <a:xfrm>
            <a:off x="723900" y="1603108"/>
            <a:ext cx="9141426" cy="493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zh-CN" altLang="en-US" sz="1600" dirty="0" smtClean="0">
                <a:latin typeface="PingFang SC" charset="-122"/>
                <a:ea typeface="PingFang SC" charset="-122"/>
                <a:cs typeface="PingFang SC" charset="-122"/>
              </a:rPr>
              <a:t>回调地狱：</a:t>
            </a:r>
            <a:endParaRPr lang="en-US" altLang="zh-CN" sz="1600" dirty="0" smtClean="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do1(function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do2(function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do3(function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do4(function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do5(function</a:t>
            </a:r>
            <a:r>
              <a:rPr lang="en-US" altLang="zh-CN" sz="1600" b="1" dirty="0">
                <a:latin typeface="PingFang SC" charset="-122"/>
                <a:ea typeface="PingFang SC" charset="-122"/>
                <a:cs typeface="PingFang SC" charset="-122"/>
              </a:rPr>
              <a:t>() {</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do6</a:t>
            </a:r>
            <a:r>
              <a:rPr lang="en-US" altLang="zh-CN" sz="1600" b="1" dirty="0">
                <a:latin typeface="PingFang SC" charset="-122"/>
                <a:ea typeface="PingFang SC" charset="-122"/>
                <a:cs typeface="PingFang SC" charset="-122"/>
              </a:rPr>
              <a:t>()</a:t>
            </a: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a:latin typeface="PingFang SC" charset="-122"/>
                <a:ea typeface="PingFang SC" charset="-122"/>
                <a:cs typeface="PingFang SC" charset="-122"/>
              </a:rPr>
              <a:t>  </a:t>
            </a:r>
            <a:r>
              <a:rPr lang="zh-CN" altLang="en-US" sz="1600" b="1" dirty="0" smtClean="0">
                <a:latin typeface="PingFang SC" charset="-122"/>
                <a:ea typeface="PingFang SC" charset="-122"/>
                <a:cs typeface="PingFang SC" charset="-122"/>
              </a:rPr>
              <a:t>  </a:t>
            </a: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a:p>
            <a:pPr marL="457200" lvl="1" indent="0">
              <a:lnSpc>
                <a:spcPct val="120000"/>
              </a:lnSpc>
              <a:buNone/>
            </a:pPr>
            <a:r>
              <a:rPr lang="en-US" altLang="zh-CN" sz="1600" b="1" dirty="0" smtClean="0">
                <a:latin typeface="PingFang SC" charset="-122"/>
                <a:ea typeface="PingFang SC" charset="-122"/>
                <a:cs typeface="PingFang SC" charset="-122"/>
              </a:rPr>
              <a:t>});</a:t>
            </a:r>
            <a:endParaRPr lang="en-US" altLang="zh-CN" sz="1600" b="1" dirty="0">
              <a:latin typeface="PingFang SC" charset="-122"/>
              <a:ea typeface="PingFang SC" charset="-122"/>
              <a:cs typeface="PingFang SC" charset="-122"/>
            </a:endParaRPr>
          </a:p>
        </p:txBody>
      </p:sp>
      <p:sp>
        <p:nvSpPr>
          <p:cNvPr id="13" name="内容占位符 2"/>
          <p:cNvSpPr>
            <a:spLocks noGrp="1"/>
          </p:cNvSpPr>
          <p:nvPr>
            <p:ph idx="1"/>
          </p:nvPr>
        </p:nvSpPr>
        <p:spPr>
          <a:xfrm>
            <a:off x="4305300" y="1647306"/>
            <a:ext cx="7886700" cy="4658497"/>
          </a:xfrm>
        </p:spPr>
        <p:txBody>
          <a:bodyPr>
            <a:normAutofit/>
          </a:bodyPr>
          <a:lstStyle/>
          <a:p>
            <a:pPr marL="0" indent="0">
              <a:lnSpc>
                <a:spcPct val="120000"/>
              </a:lnSpc>
              <a:buNone/>
            </a:pPr>
            <a:r>
              <a:rPr lang="zh-CN" altLang="en-US" sz="2400" dirty="0" smtClean="0">
                <a:latin typeface="PingFang SC" charset="-122"/>
                <a:ea typeface="PingFang SC" charset="-122"/>
                <a:cs typeface="PingFang SC" charset="-122"/>
              </a:rPr>
              <a:t>相比较于传统的代码</a:t>
            </a:r>
            <a:r>
              <a:rPr lang="zh-CN" altLang="en-US" sz="2400" dirty="0">
                <a:latin typeface="PingFang SC" charset="-122"/>
                <a:ea typeface="PingFang SC" charset="-122"/>
                <a:cs typeface="PingFang SC" charset="-122"/>
              </a:rPr>
              <a:t>，</a:t>
            </a:r>
            <a:r>
              <a:rPr lang="zh-CN" altLang="en-US" sz="2400" dirty="0" smtClean="0">
                <a:latin typeface="PingFang SC" charset="-122"/>
                <a:ea typeface="PingFang SC" charset="-122"/>
                <a:cs typeface="PingFang SC" charset="-122"/>
              </a:rPr>
              <a:t>异步事件驱动的代码</a:t>
            </a:r>
            <a:endParaRPr lang="en-US" altLang="zh-CN" sz="2400" dirty="0" smtClean="0">
              <a:latin typeface="PingFang SC" charset="-122"/>
              <a:ea typeface="PingFang SC" charset="-122"/>
              <a:cs typeface="PingFang SC" charset="-122"/>
            </a:endParaRPr>
          </a:p>
          <a:p>
            <a:pPr lvl="1">
              <a:lnSpc>
                <a:spcPct val="120000"/>
              </a:lnSpc>
            </a:pPr>
            <a:r>
              <a:rPr lang="zh-CN" altLang="en-US" sz="2000" dirty="0" smtClean="0">
                <a:latin typeface="PingFang SC" charset="-122"/>
                <a:ea typeface="PingFang SC" charset="-122"/>
                <a:cs typeface="PingFang SC" charset="-122"/>
              </a:rPr>
              <a:t>不容易阅读</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容易调试</a:t>
            </a:r>
            <a:endParaRPr lang="en-US" altLang="zh-CN" sz="2000" dirty="0" smtClean="0">
              <a:latin typeface="PingFang SC" charset="-122"/>
              <a:ea typeface="PingFang SC" charset="-122"/>
              <a:cs typeface="PingFang SC" charset="-122"/>
            </a:endParaRPr>
          </a:p>
          <a:p>
            <a:pPr lvl="1">
              <a:lnSpc>
                <a:spcPct val="120000"/>
              </a:lnSpc>
            </a:pPr>
            <a:r>
              <a:rPr lang="zh-CN" altLang="en-US" sz="2000" dirty="0">
                <a:latin typeface="PingFang SC" charset="-122"/>
                <a:ea typeface="PingFang SC" charset="-122"/>
                <a:cs typeface="PingFang SC" charset="-122"/>
              </a:rPr>
              <a:t>不</a:t>
            </a:r>
            <a:r>
              <a:rPr lang="zh-CN" altLang="en-US" sz="2000" dirty="0" smtClean="0">
                <a:latin typeface="PingFang SC" charset="-122"/>
                <a:ea typeface="PingFang SC" charset="-122"/>
                <a:cs typeface="PingFang SC" charset="-122"/>
              </a:rPr>
              <a:t>容易维护</a:t>
            </a:r>
            <a:endParaRPr lang="en-US" altLang="zh-CN" sz="2000" dirty="0" smtClean="0">
              <a:latin typeface="PingFang SC" charset="-122"/>
              <a:ea typeface="PingFang SC" charset="-122"/>
              <a:cs typeface="PingFang SC" charset="-122"/>
            </a:endParaRPr>
          </a:p>
          <a:p>
            <a:pPr lvl="1">
              <a:lnSpc>
                <a:spcPct val="120000"/>
              </a:lnSpc>
            </a:pPr>
            <a:endParaRPr lang="en-US" altLang="zh-CN" sz="2000" dirty="0">
              <a:latin typeface="PingFang SC" charset="-122"/>
              <a:ea typeface="PingFang SC" charset="-122"/>
              <a:cs typeface="PingFang SC" charset="-122"/>
            </a:endParaRPr>
          </a:p>
          <a:p>
            <a:pPr marL="0" indent="0">
              <a:lnSpc>
                <a:spcPct val="120000"/>
              </a:lnSpc>
              <a:buNone/>
            </a:pPr>
            <a:r>
              <a:rPr lang="zh-CN" altLang="en-US" sz="2400" dirty="0" smtClean="0">
                <a:latin typeface="PingFang SC" charset="-122"/>
                <a:ea typeface="PingFang SC" charset="-122"/>
                <a:cs typeface="PingFang SC" charset="-122"/>
              </a:rPr>
              <a:t>如何解决？</a:t>
            </a:r>
            <a:endParaRPr lang="en-US" altLang="zh-CN" sz="2400" dirty="0" smtClean="0">
              <a:latin typeface="PingFang SC" charset="-122"/>
              <a:ea typeface="PingFang SC" charset="-122"/>
              <a:cs typeface="PingFang SC" charset="-122"/>
            </a:endParaRPr>
          </a:p>
          <a:p>
            <a:pPr lvl="1">
              <a:lnSpc>
                <a:spcPct val="120000"/>
              </a:lnSpc>
            </a:pPr>
            <a:r>
              <a:rPr lang="en-US" altLang="zh-CN" sz="2000" dirty="0" err="1">
                <a:latin typeface="PingFang SC" charset="-122"/>
                <a:ea typeface="PingFang SC" charset="-122"/>
                <a:cs typeface="PingFang SC" charset="-122"/>
              </a:rPr>
              <a:t>Async</a:t>
            </a:r>
            <a:r>
              <a:rPr lang="en-US" altLang="zh-CN" sz="2000" dirty="0">
                <a:latin typeface="PingFang SC" charset="-122"/>
                <a:ea typeface="PingFang SC" charset="-122"/>
                <a:cs typeface="PingFang SC" charset="-122"/>
              </a:rPr>
              <a:t>-</a:t>
            </a:r>
            <a:r>
              <a:rPr lang="zh-CN" altLang="en-US" sz="2000" dirty="0">
                <a:latin typeface="PingFang SC" charset="-122"/>
                <a:ea typeface="PingFang SC" charset="-122"/>
                <a:cs typeface="PingFang SC" charset="-122"/>
              </a:rPr>
              <a:t>异步流程控制</a:t>
            </a:r>
            <a:r>
              <a:rPr lang="zh-CN" altLang="en-US" sz="2000" dirty="0" smtClean="0">
                <a:latin typeface="PingFang SC" charset="-122"/>
                <a:ea typeface="PingFang SC" charset="-122"/>
                <a:cs typeface="PingFang SC" charset="-122"/>
              </a:rPr>
              <a:t>插件 </a:t>
            </a:r>
            <a:r>
              <a:rPr lang="en-US" altLang="zh-CN" sz="2000" dirty="0">
                <a:latin typeface="PingFang SC" charset="-122"/>
                <a:ea typeface="PingFang SC" charset="-122"/>
                <a:cs typeface="PingFang SC" charset="-122"/>
                <a:hlinkClick r:id="rId5"/>
              </a:rPr>
              <a:t>https://</a:t>
            </a:r>
            <a:r>
              <a:rPr lang="en-US" altLang="zh-CN" sz="2000" dirty="0" smtClean="0">
                <a:latin typeface="PingFang SC" charset="-122"/>
                <a:ea typeface="PingFang SC" charset="-122"/>
                <a:cs typeface="PingFang SC" charset="-122"/>
                <a:hlinkClick r:id="rId5"/>
              </a:rPr>
              <a:t>github.com/caolan/async</a:t>
            </a:r>
            <a:endParaRPr lang="en-US" altLang="zh-CN" sz="2000" dirty="0" smtClean="0">
              <a:latin typeface="PingFang SC" charset="-122"/>
              <a:ea typeface="PingFang SC" charset="-122"/>
              <a:cs typeface="PingFang SC" charset="-122"/>
            </a:endParaRPr>
          </a:p>
          <a:p>
            <a:pPr lvl="1">
              <a:lnSpc>
                <a:spcPct val="120000"/>
              </a:lnSpc>
            </a:pPr>
            <a:r>
              <a:rPr lang="en-US" altLang="zh-CN" sz="2000" dirty="0" smtClean="0">
                <a:latin typeface="PingFang SC" charset="-122"/>
                <a:ea typeface="PingFang SC" charset="-122"/>
                <a:cs typeface="PingFang SC" charset="-122"/>
              </a:rPr>
              <a:t>Promise</a:t>
            </a:r>
          </a:p>
          <a:p>
            <a:pPr lvl="1">
              <a:lnSpc>
                <a:spcPct val="120000"/>
              </a:lnSpc>
            </a:pPr>
            <a:r>
              <a:rPr lang="en-US" altLang="zh-CN" sz="2000" dirty="0" smtClean="0">
                <a:latin typeface="PingFang SC" charset="-122"/>
                <a:ea typeface="PingFang SC" charset="-122"/>
                <a:cs typeface="PingFang SC" charset="-122"/>
              </a:rPr>
              <a:t>ES6</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co </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rPr>
              <a:t>generator</a:t>
            </a:r>
            <a:r>
              <a:rPr lang="zh-CN" altLang="en-US" sz="2000" dirty="0" smtClean="0">
                <a:latin typeface="PingFang SC" charset="-122"/>
                <a:ea typeface="PingFang SC" charset="-122"/>
                <a:cs typeface="PingFang SC" charset="-122"/>
              </a:rPr>
              <a:t> </a:t>
            </a:r>
            <a:r>
              <a:rPr lang="en-US" altLang="zh-CN" sz="2000" dirty="0">
                <a:latin typeface="PingFang SC" charset="-122"/>
                <a:ea typeface="PingFang SC" charset="-122"/>
                <a:cs typeface="PingFang SC" charset="-122"/>
                <a:hlinkClick r:id="rId6"/>
              </a:rPr>
              <a:t>https://</a:t>
            </a:r>
            <a:r>
              <a:rPr lang="en-US" altLang="zh-CN" sz="2000" dirty="0" smtClean="0">
                <a:latin typeface="PingFang SC" charset="-122"/>
                <a:ea typeface="PingFang SC" charset="-122"/>
                <a:cs typeface="PingFang SC" charset="-122"/>
                <a:hlinkClick r:id="rId6"/>
              </a:rPr>
              <a:t>github.com/tj/co</a:t>
            </a:r>
            <a:endParaRPr lang="en-US" altLang="zh-CN" sz="2000" dirty="0" smtClean="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a:p>
            <a:pPr lvl="1">
              <a:lnSpc>
                <a:spcPct val="120000"/>
              </a:lnSpc>
            </a:pP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510038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573867"/>
            <a:ext cx="7886700" cy="1585366"/>
          </a:xfrm>
        </p:spPr>
        <p:txBody>
          <a:bodyPr anchor="ctr">
            <a:normAutofit fontScale="90000"/>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非</a:t>
            </a:r>
            <a:r>
              <a:rPr lang="zh-CN" altLang="en-US" sz="4800" b="1" dirty="0">
                <a:latin typeface="PingFang SC Semibold" charset="-122"/>
                <a:ea typeface="PingFang SC Semibold" charset="-122"/>
                <a:cs typeface="PingFang SC Semibold" charset="-122"/>
              </a:rPr>
              <a:t>阻塞 </a:t>
            </a:r>
            <a:r>
              <a:rPr lang="en-US" altLang="zh-CN" sz="4800" b="1" dirty="0" smtClean="0">
                <a:latin typeface="PingFang SC Semibold" charset="-122"/>
                <a:ea typeface="PingFang SC Semibold" charset="-122"/>
                <a:cs typeface="PingFang SC Semibold" charset="-122"/>
              </a:rPr>
              <a:t>I/O</a:t>
            </a:r>
            <a:r>
              <a:rPr lang="zh-CN" altLang="en-US" sz="4800" b="1" dirty="0" smtClean="0">
                <a:latin typeface="PingFang SC Semibold" charset="-122"/>
                <a:ea typeface="PingFang SC Semibold" charset="-122"/>
                <a:cs typeface="PingFang SC Semibold" charset="-122"/>
              </a:rPr>
              <a:t>和事件驱动和非</a:t>
            </a:r>
            <a:r>
              <a:rPr lang="zh-CN" altLang="en-US" sz="4800" b="1" dirty="0">
                <a:latin typeface="PingFang SC Semibold" charset="-122"/>
                <a:ea typeface="PingFang SC Semibold" charset="-122"/>
                <a:cs typeface="PingFang SC Semibold" charset="-122"/>
              </a:rPr>
              <a:t>阻塞机制</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28</a:t>
            </a:fld>
            <a:endParaRPr kumimoji="1" lang="zh-CN" altLang="en-US"/>
          </a:p>
        </p:txBody>
      </p:sp>
    </p:spTree>
    <p:extLst>
      <p:ext uri="{BB962C8B-B14F-4D97-AF65-F5344CB8AC3E}">
        <p14:creationId xmlns:p14="http://schemas.microsoft.com/office/powerpoint/2010/main" val="2088096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29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什么是 </a:t>
            </a:r>
            <a:r>
              <a:rPr kumimoji="1" lang="en-US" altLang="zh-CN" dirty="0" smtClean="0">
                <a:solidFill>
                  <a:srgbClr val="00B050"/>
                </a:solidFill>
                <a:latin typeface="PingFang SC" charset="-122"/>
                <a:ea typeface="PingFang SC" charset="-122"/>
                <a:cs typeface="PingFang SC" charset="-122"/>
              </a:rPr>
              <a:t>I/O</a:t>
            </a:r>
          </a:p>
        </p:txBody>
      </p:sp>
      <p:sp>
        <p:nvSpPr>
          <p:cNvPr id="11" name="内容占位符 2"/>
          <p:cNvSpPr txBox="1">
            <a:spLocks/>
          </p:cNvSpPr>
          <p:nvPr/>
        </p:nvSpPr>
        <p:spPr>
          <a:xfrm>
            <a:off x="1525286" y="1812751"/>
            <a:ext cx="9141426" cy="4439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altLang="zh-CN" sz="2000" dirty="0">
                <a:latin typeface="PingFang SC" charset="-122"/>
                <a:ea typeface="PingFang SC" charset="-122"/>
                <a:cs typeface="PingFang SC" charset="-122"/>
              </a:rPr>
              <a:t>I/O</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【input/output】</a:t>
            </a:r>
          </a:p>
          <a:p>
            <a:pPr>
              <a:lnSpc>
                <a:spcPct val="150000"/>
              </a:lnSpc>
            </a:pPr>
            <a:r>
              <a:rPr lang="zh-CN" altLang="en-US" sz="2000" dirty="0">
                <a:solidFill>
                  <a:srgbClr val="FF0000"/>
                </a:solidFill>
                <a:latin typeface="PingFang SC" charset="-122"/>
                <a:ea typeface="PingFang SC" charset="-122"/>
                <a:cs typeface="PingFang SC" charset="-122"/>
              </a:rPr>
              <a:t>可以理解为从输入到输出之间的转化过程</a:t>
            </a:r>
            <a:endParaRPr lang="en-US" altLang="zh-CN" sz="2000" dirty="0">
              <a:solidFill>
                <a:srgbClr val="FF0000"/>
              </a:solidFill>
              <a:latin typeface="PingFang SC" charset="-122"/>
              <a:ea typeface="PingFang SC" charset="-122"/>
              <a:cs typeface="PingFang SC" charset="-122"/>
            </a:endParaRPr>
          </a:p>
          <a:p>
            <a:pPr>
              <a:lnSpc>
                <a:spcPct val="150000"/>
              </a:lnSpc>
            </a:pPr>
            <a:r>
              <a:rPr lang="zh-CN" altLang="en-US" sz="2000" dirty="0">
                <a:latin typeface="PingFang SC" charset="-122"/>
                <a:ea typeface="PingFang SC" charset="-122"/>
                <a:cs typeface="PingFang SC" charset="-122"/>
              </a:rPr>
              <a:t>例如：</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敲击键盘（输入）看到编辑器中多出字符（输出）</a:t>
            </a:r>
            <a:endParaRPr lang="en-US" altLang="zh-CN" sz="2000" dirty="0">
              <a:latin typeface="PingFang SC" charset="-122"/>
              <a:ea typeface="PingFang SC" charset="-122"/>
              <a:cs typeface="PingFang SC" charset="-122"/>
            </a:endParaRPr>
          </a:p>
          <a:p>
            <a:pPr lvl="1">
              <a:lnSpc>
                <a:spcPct val="150000"/>
              </a:lnSpc>
            </a:pPr>
            <a:r>
              <a:rPr lang="zh-CN" altLang="en-US" sz="2000" dirty="0">
                <a:latin typeface="PingFang SC" charset="-122"/>
                <a:ea typeface="PingFang SC" charset="-122"/>
                <a:cs typeface="PingFang SC" charset="-122"/>
              </a:rPr>
              <a:t>移动鼠标（输入）看到光标移动（输出</a:t>
            </a:r>
            <a:r>
              <a:rPr lang="zh-CN" altLang="en-US" sz="2000" dirty="0" smtClean="0">
                <a:latin typeface="PingFang SC" charset="-122"/>
                <a:ea typeface="PingFang SC" charset="-122"/>
                <a:cs typeface="PingFang SC" charset="-122"/>
              </a:rPr>
              <a:t>）</a:t>
            </a:r>
            <a:endParaRPr lang="en-US" altLang="zh-CN" sz="2000" dirty="0">
              <a:latin typeface="PingFang SC" charset="-122"/>
              <a:ea typeface="PingFang SC" charset="-122"/>
              <a:cs typeface="PingFang SC" charset="-122"/>
            </a:endParaRPr>
          </a:p>
          <a:p>
            <a:pPr lvl="1">
              <a:lnSpc>
                <a:spcPct val="150000"/>
              </a:lnSpc>
            </a:pPr>
            <a:r>
              <a:rPr lang="en-US" altLang="zh-CN" sz="2000" dirty="0" err="1">
                <a:latin typeface="PingFang SC" charset="-122"/>
                <a:ea typeface="PingFang SC" charset="-122"/>
                <a:cs typeface="PingFang SC" charset="-122"/>
              </a:rPr>
              <a:t>cmd</a:t>
            </a:r>
            <a:r>
              <a:rPr lang="en-US" altLang="zh-CN" sz="2000" dirty="0">
                <a:latin typeface="PingFang SC" charset="-122"/>
                <a:ea typeface="PingFang SC" charset="-122"/>
                <a:cs typeface="PingFang SC" charset="-122"/>
              </a:rPr>
              <a:t> </a:t>
            </a:r>
            <a:r>
              <a:rPr lang="zh-CN" altLang="en-US" sz="2000" dirty="0">
                <a:latin typeface="PingFang SC" charset="-122"/>
                <a:ea typeface="PingFang SC" charset="-122"/>
                <a:cs typeface="PingFang SC" charset="-122"/>
              </a:rPr>
              <a:t>中 执行命令</a:t>
            </a:r>
            <a:endParaRPr lang="en-US" altLang="zh-CN" sz="2000" dirty="0">
              <a:latin typeface="PingFang SC" charset="-122"/>
              <a:ea typeface="PingFang SC" charset="-122"/>
              <a:cs typeface="PingFang SC" charset="-122"/>
            </a:endParaRPr>
          </a:p>
          <a:p>
            <a:pPr lvl="2">
              <a:lnSpc>
                <a:spcPct val="150000"/>
              </a:lnSpc>
            </a:pPr>
            <a:r>
              <a:rPr lang="en-US" altLang="zh-CN" dirty="0" err="1">
                <a:latin typeface="PingFang SC" charset="-122"/>
                <a:ea typeface="PingFang SC" charset="-122"/>
                <a:cs typeface="PingFang SC" charset="-122"/>
              </a:rPr>
              <a:t>dir</a:t>
            </a:r>
            <a:endParaRPr lang="zh-CN" altLang="en-US" dirty="0">
              <a:latin typeface="PingFang SC" charset="-122"/>
              <a:ea typeface="PingFang SC" charset="-122"/>
              <a:cs typeface="PingFang SC" charset="-122"/>
            </a:endParaRPr>
          </a:p>
        </p:txBody>
      </p:sp>
    </p:spTree>
    <p:extLst>
      <p:ext uri="{BB962C8B-B14F-4D97-AF65-F5344CB8AC3E}">
        <p14:creationId xmlns:p14="http://schemas.microsoft.com/office/powerpoint/2010/main" val="1530535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a:t>
            </a:fld>
            <a:endParaRPr kumimoji="1" lang="zh-CN" altLang="en-US"/>
          </a:p>
        </p:txBody>
      </p:sp>
      <p:sp>
        <p:nvSpPr>
          <p:cNvPr id="11" name="标题 1"/>
          <p:cNvSpPr>
            <a:spLocks noGrp="1"/>
          </p:cNvSpPr>
          <p:nvPr>
            <p:ph type="title"/>
          </p:nvPr>
        </p:nvSpPr>
        <p:spPr>
          <a:xfrm>
            <a:off x="2152650" y="1437813"/>
            <a:ext cx="7886700" cy="3052118"/>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简介</a:t>
            </a:r>
            <a:endParaRPr lang="zh-CN" altLang="en-US" sz="4800" b="1" dirty="0">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916663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3" name="内容占位符 8"/>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 y="1510725"/>
            <a:ext cx="6421828" cy="4808524"/>
          </a:xfrm>
        </p:spPr>
      </p:pic>
      <p:pic>
        <p:nvPicPr>
          <p:cNvPr id="3" name="图片 2"/>
          <p:cNvPicPr>
            <a:picLocks noChangeAspect="1"/>
          </p:cNvPicPr>
          <p:nvPr/>
        </p:nvPicPr>
        <p:blipFill>
          <a:blip r:embed="rId7"/>
          <a:stretch>
            <a:fillRect/>
          </a:stretch>
        </p:blipFill>
        <p:spPr>
          <a:xfrm>
            <a:off x="6286500" y="3342064"/>
            <a:ext cx="5905500" cy="3010249"/>
          </a:xfrm>
          <a:prstGeom prst="rect">
            <a:avLst/>
          </a:prstGeom>
        </p:spPr>
      </p:pic>
    </p:spTree>
    <p:extLst>
      <p:ext uri="{BB962C8B-B14F-4D97-AF65-F5344CB8AC3E}">
        <p14:creationId xmlns:p14="http://schemas.microsoft.com/office/powerpoint/2010/main" val="1828859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4751622" cy="369332"/>
          </a:xfrm>
          <a:prstGeom prst="rect">
            <a:avLst/>
          </a:prstGeom>
          <a:noFill/>
        </p:spPr>
        <p:txBody>
          <a:bodyPr wrap="none" rtlCol="0">
            <a:spAutoFit/>
          </a:bodyPr>
          <a:lstStyle/>
          <a:p>
            <a:r>
              <a:rPr lang="en-US" altLang="zh-CN" b="1" dirty="0" err="1">
                <a:solidFill>
                  <a:schemeClr val="bg1"/>
                </a:solidFill>
                <a:latin typeface="PingFang SC Semibold" charset="-122"/>
                <a:ea typeface="PingFang SC Semibold" charset="-122"/>
                <a:cs typeface="PingFang SC Semibold" charset="-122"/>
              </a:rPr>
              <a:t>Node.js</a:t>
            </a:r>
            <a:r>
              <a:rPr lang="zh-CN" altLang="en-US" b="1" dirty="0">
                <a:solidFill>
                  <a:schemeClr val="bg1"/>
                </a:solidFill>
                <a:latin typeface="PingFang SC Semibold" charset="-122"/>
                <a:ea typeface="PingFang SC Semibold" charset="-122"/>
                <a:cs typeface="PingFang SC Semibold" charset="-122"/>
              </a:rPr>
              <a:t> 非阻塞 </a:t>
            </a:r>
            <a:r>
              <a:rPr lang="en-US" altLang="zh-CN" b="1" dirty="0">
                <a:solidFill>
                  <a:schemeClr val="bg1"/>
                </a:solidFill>
                <a:latin typeface="PingFang SC Semibold" charset="-122"/>
                <a:ea typeface="PingFang SC Semibold" charset="-122"/>
                <a:cs typeface="PingFang SC Semibold" charset="-122"/>
              </a:rPr>
              <a:t>I/O</a:t>
            </a:r>
            <a:r>
              <a:rPr lang="zh-CN" altLang="en-US" b="1" dirty="0">
                <a:solidFill>
                  <a:schemeClr val="bg1"/>
                </a:solidFill>
                <a:latin typeface="PingFang SC Semibold" charset="-122"/>
                <a:ea typeface="PingFang SC Semibold" charset="-122"/>
                <a:cs typeface="PingFang SC Semibold" charset="-122"/>
              </a:rPr>
              <a:t>和事件驱动和非阻塞</a:t>
            </a:r>
            <a:r>
              <a:rPr lang="zh-CN" altLang="en-US" b="1" dirty="0" smtClean="0">
                <a:solidFill>
                  <a:schemeClr val="bg1"/>
                </a:solidFill>
                <a:latin typeface="PingFang SC Semibold" charset="-122"/>
                <a:ea typeface="PingFang SC Semibold" charset="-122"/>
                <a:cs typeface="PingFang SC Semibold" charset="-122"/>
              </a:rPr>
              <a:t>机制</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事件驱动和非阻塞机制</a:t>
            </a:r>
            <a:endParaRPr kumimoji="1" lang="en-US" altLang="zh-CN" dirty="0" smtClean="0">
              <a:solidFill>
                <a:srgbClr val="00B050"/>
              </a:solidFill>
              <a:latin typeface="PingFang SC" charset="-122"/>
              <a:ea typeface="PingFang SC" charset="-122"/>
              <a:cs typeface="PingFang SC" charset="-122"/>
            </a:endParaRPr>
          </a:p>
        </p:txBody>
      </p:sp>
      <p:pic>
        <p:nvPicPr>
          <p:cNvPr id="11" name="内容占位符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9258"/>
            <a:ext cx="7512908" cy="4842595"/>
          </a:xfrm>
          <a:prstGeom prst="rect">
            <a:avLst/>
          </a:prstGeom>
        </p:spPr>
      </p:pic>
      <p:sp>
        <p:nvSpPr>
          <p:cNvPr id="3" name="矩形 2"/>
          <p:cNvSpPr/>
          <p:nvPr/>
        </p:nvSpPr>
        <p:spPr>
          <a:xfrm>
            <a:off x="7323230" y="4989086"/>
            <a:ext cx="4868770" cy="1200329"/>
          </a:xfrm>
          <a:prstGeom prst="rect">
            <a:avLst/>
          </a:prstGeom>
        </p:spPr>
        <p:txBody>
          <a:bodyPr wrap="square">
            <a:spAutoFit/>
          </a:bodyPr>
          <a:lstStyle/>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中将所有的阻塞操作交给了内部实现的线程</a:t>
            </a:r>
            <a:r>
              <a:rPr lang="zh-CN" altLang="en-US" dirty="0" smtClean="0">
                <a:latin typeface="PingFang SC" charset="-122"/>
                <a:ea typeface="PingFang SC" charset="-122"/>
                <a:cs typeface="PingFang SC" charset="-122"/>
              </a:rPr>
              <a:t>池</a:t>
            </a:r>
            <a:endParaRPr lang="en-US" altLang="zh-CN" dirty="0" smtClean="0">
              <a:latin typeface="PingFang SC" charset="-122"/>
              <a:ea typeface="PingFang SC" charset="-122"/>
              <a:cs typeface="PingFang SC" charset="-122"/>
            </a:endParaRPr>
          </a:p>
          <a:p>
            <a:pPr marL="285750" indent="-285750">
              <a:buFont typeface="Arial" charset="0"/>
              <a:buChar char="•"/>
            </a:pPr>
            <a:endParaRPr lang="en-US" altLang="zh-CN" dirty="0">
              <a:latin typeface="PingFang SC" charset="-122"/>
              <a:ea typeface="PingFang SC" charset="-122"/>
              <a:cs typeface="PingFang SC" charset="-122"/>
            </a:endParaRPr>
          </a:p>
          <a:p>
            <a:pPr marL="285750" indent="-285750">
              <a:buFont typeface="Arial" charset="0"/>
              <a:buChar char="•"/>
            </a:pPr>
            <a:r>
              <a:rPr lang="en-US" altLang="zh-CN" dirty="0">
                <a:latin typeface="PingFang SC" charset="-122"/>
                <a:ea typeface="PingFang SC" charset="-122"/>
                <a:cs typeface="PingFang SC" charset="-122"/>
              </a:rPr>
              <a:t>Node </a:t>
            </a:r>
            <a:r>
              <a:rPr lang="zh-CN" altLang="en-US" dirty="0">
                <a:latin typeface="PingFang SC" charset="-122"/>
                <a:ea typeface="PingFang SC" charset="-122"/>
                <a:cs typeface="PingFang SC" charset="-122"/>
              </a:rPr>
              <a:t>本身主线程主要就是不断的</a:t>
            </a:r>
            <a:r>
              <a:rPr lang="zh-CN" altLang="en-US" dirty="0">
                <a:solidFill>
                  <a:srgbClr val="FF0000"/>
                </a:solidFill>
                <a:latin typeface="PingFang SC" charset="-122"/>
                <a:ea typeface="PingFang SC" charset="-122"/>
                <a:cs typeface="PingFang SC" charset="-122"/>
              </a:rPr>
              <a:t>往返调度</a:t>
            </a:r>
          </a:p>
        </p:txBody>
      </p:sp>
    </p:spTree>
    <p:extLst>
      <p:ext uri="{BB962C8B-B14F-4D97-AF65-F5344CB8AC3E}">
        <p14:creationId xmlns:p14="http://schemas.microsoft.com/office/powerpoint/2010/main" val="1849715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152650" y="2414693"/>
            <a:ext cx="7886700" cy="1585366"/>
          </a:xfrm>
        </p:spPr>
        <p:txBody>
          <a:bodyPr anchor="ctr">
            <a:normAutofit/>
          </a:bodyPr>
          <a:lstStyle/>
          <a:p>
            <a:pPr algn="ctr"/>
            <a:r>
              <a:rPr lang="en-US" altLang="zh-CN" sz="4800" b="1" dirty="0" err="1" smtClean="0">
                <a:latin typeface="PingFang SC Semibold" charset="-122"/>
                <a:ea typeface="PingFang SC Semibold" charset="-122"/>
                <a:cs typeface="PingFang SC Semibold" charset="-122"/>
              </a:rPr>
              <a:t>Node.js</a:t>
            </a:r>
            <a:r>
              <a:rPr lang="zh-CN" altLang="en-US" sz="4800" b="1" dirty="0" smtClean="0">
                <a:latin typeface="PingFang SC Semibold" charset="-122"/>
                <a:ea typeface="PingFang SC Semibold" charset="-122"/>
                <a:cs typeface="PingFang SC Semibold" charset="-122"/>
              </a:rPr>
              <a:t> 核心模块和对象</a:t>
            </a:r>
            <a:r>
              <a:rPr lang="zh-CN" altLang="en-US" sz="4800" b="1" dirty="0">
                <a:latin typeface="PingFang SC Semibold" charset="-122"/>
                <a:ea typeface="PingFang SC Semibold" charset="-122"/>
                <a:cs typeface="PingFang SC Semibold" charset="-122"/>
              </a:rPr>
              <a:t/>
            </a:r>
            <a:br>
              <a:rPr lang="zh-CN" altLang="en-US" sz="4800" b="1" dirty="0">
                <a:latin typeface="PingFang SC Semibold" charset="-122"/>
                <a:ea typeface="PingFang SC Semibold" charset="-122"/>
                <a:cs typeface="PingFang SC Semibold" charset="-122"/>
              </a:rPr>
            </a:br>
            <a:r>
              <a:rPr lang="zh-CN" altLang="en-US" sz="2400" b="1" dirty="0">
                <a:latin typeface="PingFang SC Semibold" charset="-122"/>
                <a:ea typeface="PingFang SC Semibold" charset="-122"/>
                <a:cs typeface="PingFang SC Semibold" charset="-122"/>
              </a:rPr>
              <a:t/>
            </a:r>
            <a:br>
              <a:rPr lang="zh-CN" altLang="en-US" sz="2400" b="1" dirty="0">
                <a:latin typeface="PingFang SC Semibold" charset="-122"/>
                <a:ea typeface="PingFang SC Semibold" charset="-122"/>
                <a:cs typeface="PingFang SC Semibold" charset="-122"/>
              </a:rPr>
            </a:br>
            <a:endParaRPr lang="zh-CN" altLang="en-US" sz="2400" b="1" dirty="0">
              <a:latin typeface="PingFang SC Semibold" charset="-122"/>
              <a:ea typeface="PingFang SC Semibold" charset="-122"/>
              <a:cs typeface="PingFang SC Semibold" charset="-122"/>
            </a:endParaRPr>
          </a:p>
        </p:txBody>
      </p:sp>
      <p:sp>
        <p:nvSpPr>
          <p:cNvPr id="3" name="幻灯片编号占位符 2"/>
          <p:cNvSpPr>
            <a:spLocks noGrp="1"/>
          </p:cNvSpPr>
          <p:nvPr>
            <p:ph type="sldNum" sz="quarter" idx="12"/>
          </p:nvPr>
        </p:nvSpPr>
        <p:spPr/>
        <p:txBody>
          <a:bodyPr/>
          <a:lstStyle/>
          <a:p>
            <a:fld id="{DDBD0BDB-383A-734D-90C4-1E20E144F254}" type="slidenum">
              <a:rPr kumimoji="1" lang="zh-CN" altLang="en-US" smtClean="0"/>
              <a:t>32</a:t>
            </a:fld>
            <a:endParaRPr kumimoji="1" lang="zh-CN" altLang="en-US"/>
          </a:p>
        </p:txBody>
      </p:sp>
    </p:spTree>
    <p:extLst>
      <p:ext uri="{BB962C8B-B14F-4D97-AF65-F5344CB8AC3E}">
        <p14:creationId xmlns:p14="http://schemas.microsoft.com/office/powerpoint/2010/main" val="7850975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核心模块的意义</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058562" y="1738340"/>
            <a:ext cx="9222259" cy="4616648"/>
          </a:xfrm>
          <a:prstGeom prst="rect">
            <a:avLst/>
          </a:prstGeom>
        </p:spPr>
        <p:txBody>
          <a:bodyPr wrap="square">
            <a:spAutoFit/>
          </a:bodyPr>
          <a:lstStyle/>
          <a:p>
            <a:pPr marL="285750" indent="-285750">
              <a:lnSpc>
                <a:spcPct val="150000"/>
              </a:lnSpc>
              <a:buFont typeface="Arial" charset="0"/>
              <a:buChar char="•"/>
            </a:pPr>
            <a:r>
              <a:rPr lang="zh-CN" altLang="en-US" sz="2800" dirty="0">
                <a:solidFill>
                  <a:srgbClr val="FF0000"/>
                </a:solidFill>
                <a:latin typeface="PingFang SC" charset="-122"/>
                <a:ea typeface="PingFang SC" charset="-122"/>
                <a:cs typeface="PingFang SC" charset="-122"/>
              </a:rPr>
              <a:t>如果只是在服务器运行 </a:t>
            </a:r>
            <a:r>
              <a:rPr lang="en-US" altLang="zh-CN" sz="2800" dirty="0">
                <a:solidFill>
                  <a:srgbClr val="FF0000"/>
                </a:solidFill>
                <a:latin typeface="PingFang SC" charset="-122"/>
                <a:ea typeface="PingFang SC" charset="-122"/>
                <a:cs typeface="PingFang SC" charset="-122"/>
              </a:rPr>
              <a:t>JavaScript </a:t>
            </a:r>
            <a:r>
              <a:rPr lang="zh-CN" altLang="en-US" sz="2800" dirty="0">
                <a:solidFill>
                  <a:srgbClr val="FF0000"/>
                </a:solidFill>
                <a:latin typeface="PingFang SC" charset="-122"/>
                <a:ea typeface="PingFang SC" charset="-122"/>
                <a:cs typeface="PingFang SC" charset="-122"/>
              </a:rPr>
              <a:t>代码，意义并不大</a:t>
            </a:r>
            <a:r>
              <a:rPr lang="zh-CN" altLang="en-US" sz="2800" dirty="0">
                <a:latin typeface="PingFang SC" charset="-122"/>
                <a:ea typeface="PingFang SC" charset="-122"/>
                <a:cs typeface="PingFang SC" charset="-122"/>
              </a:rPr>
              <a:t>，因为无法实现任何功能（读写文件，访问网络）</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的用处在于它本身还提供的一系列功能模块，用于与操作系统互动</a:t>
            </a:r>
            <a:r>
              <a:rPr lang="zh-CN" altLang="en-US" sz="2800" dirty="0" smtClean="0">
                <a:latin typeface="PingFang SC" charset="-122"/>
                <a:ea typeface="PingFang SC" charset="-122"/>
                <a:cs typeface="PingFang SC" charset="-122"/>
              </a:rPr>
              <a:t>。</a:t>
            </a:r>
            <a:endParaRPr lang="en-US" altLang="zh-CN" sz="2800" dirty="0" smtClean="0">
              <a:latin typeface="PingFang SC" charset="-122"/>
              <a:ea typeface="PingFang SC" charset="-122"/>
              <a:cs typeface="PingFang SC" charset="-122"/>
            </a:endParaRPr>
          </a:p>
          <a:p>
            <a:pPr marL="285750" indent="-285750">
              <a:lnSpc>
                <a:spcPct val="150000"/>
              </a:lnSpc>
              <a:buFont typeface="Arial" charset="0"/>
              <a:buChar char="•"/>
            </a:pPr>
            <a:endParaRPr lang="en-US" altLang="zh-CN" sz="2800" dirty="0">
              <a:latin typeface="PingFang SC" charset="-122"/>
              <a:ea typeface="PingFang SC" charset="-122"/>
              <a:cs typeface="PingFang SC" charset="-122"/>
            </a:endParaRPr>
          </a:p>
          <a:p>
            <a:pPr marL="285750" indent="-285750">
              <a:lnSpc>
                <a:spcPct val="150000"/>
              </a:lnSpc>
              <a:buFont typeface="Arial" charset="0"/>
              <a:buChar char="•"/>
            </a:pPr>
            <a:r>
              <a:rPr lang="zh-CN" altLang="en-US" sz="2800" dirty="0">
                <a:latin typeface="PingFang SC" charset="-122"/>
                <a:ea typeface="PingFang SC" charset="-122"/>
                <a:cs typeface="PingFang SC" charset="-122"/>
              </a:rPr>
              <a:t>这些核心的功能模块在 </a:t>
            </a:r>
            <a:r>
              <a:rPr lang="en-US" altLang="zh-CN" sz="2800" dirty="0" err="1" smtClean="0">
                <a:latin typeface="PingFang SC" charset="-122"/>
                <a:ea typeface="PingFang SC" charset="-122"/>
                <a:cs typeface="PingFang SC" charset="-122"/>
              </a:rPr>
              <a:t>Node.js</a:t>
            </a:r>
            <a:r>
              <a:rPr lang="zh-CN" altLang="en-US" sz="2800" dirty="0" smtClean="0">
                <a:latin typeface="PingFang SC" charset="-122"/>
                <a:ea typeface="PingFang SC" charset="-122"/>
                <a:cs typeface="PingFang SC" charset="-122"/>
              </a:rPr>
              <a:t> </a:t>
            </a:r>
            <a:r>
              <a:rPr lang="zh-CN" altLang="en-US" sz="2800" dirty="0">
                <a:latin typeface="PingFang SC" charset="-122"/>
                <a:ea typeface="PingFang SC" charset="-122"/>
                <a:cs typeface="PingFang SC" charset="-122"/>
              </a:rPr>
              <a:t>中内置</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766689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768707"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核心模块和对象</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常用内置模块清单</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637844"/>
            <a:ext cx="10412501" cy="4708981"/>
          </a:xfrm>
          <a:prstGeom prst="rect">
            <a:avLst/>
          </a:prstGeom>
        </p:spPr>
        <p:txBody>
          <a:bodyPr wrap="square">
            <a:spAutoFit/>
          </a:bodyPr>
          <a:lstStyle/>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path</a:t>
            </a:r>
            <a:r>
              <a:rPr kumimoji="1" lang="zh-CN" altLang="en-US" sz="2000" dirty="0">
                <a:latin typeface="PingFang SC" charset="-122"/>
                <a:ea typeface="PingFang SC" charset="-122"/>
                <a:cs typeface="PingFang SC" charset="-122"/>
              </a:rPr>
              <a:t>：处理文件路径。</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fs</a:t>
            </a:r>
            <a:r>
              <a:rPr kumimoji="1" lang="zh-CN" altLang="en-US" sz="2000" dirty="0">
                <a:latin typeface="PingFang SC" charset="-122"/>
                <a:ea typeface="PingFang SC" charset="-122"/>
                <a:cs typeface="PingFang SC" charset="-122"/>
              </a:rPr>
              <a:t>：操作（</a:t>
            </a:r>
            <a:r>
              <a:rPr kumimoji="1" lang="en-US" altLang="zh-CN" sz="2000" dirty="0">
                <a:latin typeface="PingFang SC" charset="-122"/>
                <a:ea typeface="PingFang SC" charset="-122"/>
                <a:cs typeface="PingFang SC" charset="-122"/>
              </a:rPr>
              <a:t>CRUD</a:t>
            </a:r>
            <a:r>
              <a:rPr kumimoji="1" lang="zh-CN" altLang="en-US" sz="2000" dirty="0">
                <a:latin typeface="PingFang SC" charset="-122"/>
                <a:ea typeface="PingFang SC" charset="-122"/>
                <a:cs typeface="PingFang SC" charset="-122"/>
              </a:rPr>
              <a:t>）文件系统。</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child_process</a:t>
            </a:r>
            <a:r>
              <a:rPr kumimoji="1" lang="zh-CN" altLang="en-US" sz="2000" dirty="0">
                <a:latin typeface="PingFang SC" charset="-122"/>
                <a:ea typeface="PingFang SC" charset="-122"/>
                <a:cs typeface="PingFang SC" charset="-122"/>
              </a:rPr>
              <a:t>：新建子进程。</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util</a:t>
            </a:r>
            <a:r>
              <a:rPr kumimoji="1" lang="zh-CN" altLang="en-US" sz="2000" dirty="0">
                <a:latin typeface="PingFang SC" charset="-122"/>
                <a:ea typeface="PingFang SC" charset="-122"/>
                <a:cs typeface="PingFang SC" charset="-122"/>
              </a:rPr>
              <a:t>：提供一系列实用小工具。</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http</a:t>
            </a:r>
            <a:r>
              <a:rPr kumimoji="1" lang="zh-CN" altLang="en-US" sz="2000" dirty="0">
                <a:latin typeface="PingFang SC" charset="-122"/>
                <a:ea typeface="PingFang SC" charset="-122"/>
                <a:cs typeface="PingFang SC" charset="-122"/>
              </a:rPr>
              <a:t>：提供 </a:t>
            </a:r>
            <a:r>
              <a:rPr kumimoji="1" lang="en-US" altLang="zh-CN" sz="2000" dirty="0">
                <a:latin typeface="PingFang SC" charset="-122"/>
                <a:ea typeface="PingFang SC" charset="-122"/>
                <a:cs typeface="PingFang SC" charset="-122"/>
              </a:rPr>
              <a:t>HTTP </a:t>
            </a:r>
            <a:r>
              <a:rPr kumimoji="1" lang="zh-CN" altLang="en-US" sz="2000" dirty="0">
                <a:latin typeface="PingFang SC" charset="-122"/>
                <a:ea typeface="PingFang SC" charset="-122"/>
                <a:cs typeface="PingFang SC" charset="-122"/>
              </a:rPr>
              <a:t>服务器功能。</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：用于解析 </a:t>
            </a:r>
            <a:r>
              <a:rPr kumimoji="1" lang="en-US" altLang="zh-CN" sz="2000" dirty="0">
                <a:latin typeface="PingFang SC" charset="-122"/>
                <a:ea typeface="PingFang SC" charset="-122"/>
                <a:cs typeface="PingFang SC" charset="-122"/>
              </a:rPr>
              <a:t>URL</a:t>
            </a:r>
            <a:r>
              <a:rPr kumimoji="1" lang="zh-CN" altLang="en-US" sz="2000" dirty="0">
                <a:latin typeface="PingFang SC" charset="-122"/>
                <a:ea typeface="PingFang SC" charset="-122"/>
                <a:cs typeface="PingFang SC" charset="-122"/>
              </a:rPr>
              <a:t>。</a:t>
            </a:r>
          </a:p>
          <a:p>
            <a:pPr marL="457200" indent="-457200">
              <a:lnSpc>
                <a:spcPct val="150000"/>
              </a:lnSpc>
              <a:buFont typeface="Arial" charset="0"/>
              <a:buChar char="•"/>
            </a:pPr>
            <a:r>
              <a:rPr kumimoji="1" lang="en-US" altLang="zh-CN" sz="2000" b="1" dirty="0" err="1">
                <a:solidFill>
                  <a:srgbClr val="FF0000"/>
                </a:solidFill>
                <a:latin typeface="PingFang SC" charset="-122"/>
                <a:ea typeface="PingFang SC" charset="-122"/>
                <a:cs typeface="PingFang SC" charset="-122"/>
              </a:rPr>
              <a:t>querystring</a:t>
            </a:r>
            <a:r>
              <a:rPr kumimoji="1" lang="zh-CN" altLang="en-US" sz="2000" dirty="0">
                <a:latin typeface="PingFang SC" charset="-122"/>
                <a:ea typeface="PingFang SC" charset="-122"/>
                <a:cs typeface="PingFang SC" charset="-122"/>
              </a:rPr>
              <a:t>：解析 </a:t>
            </a:r>
            <a:r>
              <a:rPr kumimoji="1" lang="en-US" altLang="zh-CN" sz="2000" dirty="0">
                <a:latin typeface="PingFang SC" charset="-122"/>
                <a:ea typeface="PingFang SC" charset="-122"/>
                <a:cs typeface="PingFang SC" charset="-122"/>
              </a:rPr>
              <a:t>URL </a:t>
            </a:r>
            <a:r>
              <a:rPr kumimoji="1" lang="zh-CN" altLang="en-US" sz="2000" dirty="0">
                <a:latin typeface="PingFang SC" charset="-122"/>
                <a:ea typeface="PingFang SC" charset="-122"/>
                <a:cs typeface="PingFang SC" charset="-122"/>
              </a:rPr>
              <a:t>中的查询字符串。</a:t>
            </a:r>
          </a:p>
          <a:p>
            <a:pPr marL="457200" indent="-457200">
              <a:lnSpc>
                <a:spcPct val="150000"/>
              </a:lnSpc>
              <a:buFont typeface="Arial" charset="0"/>
              <a:buChar char="•"/>
            </a:pPr>
            <a:r>
              <a:rPr kumimoji="1" lang="en-US" altLang="zh-CN" sz="2000" b="1" dirty="0">
                <a:solidFill>
                  <a:srgbClr val="FF0000"/>
                </a:solidFill>
                <a:latin typeface="PingFang SC" charset="-122"/>
                <a:ea typeface="PingFang SC" charset="-122"/>
                <a:cs typeface="PingFang SC" charset="-122"/>
              </a:rPr>
              <a:t>crypto</a:t>
            </a:r>
            <a:r>
              <a:rPr kumimoji="1" lang="zh-CN" altLang="en-US" sz="2000" dirty="0">
                <a:latin typeface="PingFang SC" charset="-122"/>
                <a:ea typeface="PingFang SC" charset="-122"/>
                <a:cs typeface="PingFang SC" charset="-122"/>
              </a:rPr>
              <a:t>：提供加密和解密功能</a:t>
            </a:r>
            <a:r>
              <a:rPr kumimoji="1" lang="zh-CN" altLang="en-US" sz="2000" dirty="0" smtClean="0">
                <a:latin typeface="PingFang SC" charset="-122"/>
                <a:ea typeface="PingFang SC" charset="-122"/>
                <a:cs typeface="PingFang SC" charset="-122"/>
              </a:rPr>
              <a:t>。</a:t>
            </a:r>
            <a:endParaRPr kumimoji="1" lang="en-US" altLang="zh-CN" sz="2000" dirty="0" smtClean="0">
              <a:latin typeface="PingFang SC" charset="-122"/>
              <a:ea typeface="PingFang SC" charset="-122"/>
              <a:cs typeface="PingFang SC" charset="-122"/>
            </a:endParaRPr>
          </a:p>
          <a:p>
            <a:pPr marL="457200" indent="-457200">
              <a:lnSpc>
                <a:spcPct val="150000"/>
              </a:lnSpc>
              <a:buFont typeface="Arial" charset="0"/>
              <a:buChar char="•"/>
            </a:pPr>
            <a:endParaRPr kumimoji="1" lang="en-US" altLang="zh-CN" sz="800" dirty="0" smtClean="0">
              <a:latin typeface="PingFang SC" charset="-122"/>
              <a:ea typeface="PingFang SC" charset="-122"/>
              <a:cs typeface="PingFang SC" charset="-122"/>
            </a:endParaRPr>
          </a:p>
          <a:p>
            <a:pPr lvl="8" algn="r">
              <a:lnSpc>
                <a:spcPct val="150000"/>
              </a:lnSpc>
            </a:pPr>
            <a:r>
              <a:rPr lang="zh-CN" altLang="en-US" sz="1600" b="1" dirty="0">
                <a:latin typeface="PingFang SC" charset="-122"/>
                <a:ea typeface="PingFang SC" charset="-122"/>
                <a:cs typeface="PingFang SC" charset="-122"/>
              </a:rPr>
              <a:t>学会查</a:t>
            </a:r>
            <a:r>
              <a:rPr lang="en-US" altLang="zh-CN" sz="1600" b="1" dirty="0">
                <a:latin typeface="PingFang SC" charset="-122"/>
                <a:ea typeface="PingFang SC" charset="-122"/>
                <a:cs typeface="PingFang SC" charset="-122"/>
              </a:rPr>
              <a:t> API</a:t>
            </a:r>
            <a:r>
              <a:rPr lang="zh-CN" altLang="en-US" sz="1600" b="1" dirty="0">
                <a:latin typeface="PingFang SC" charset="-122"/>
                <a:ea typeface="PingFang SC" charset="-122"/>
                <a:cs typeface="PingFang SC" charset="-122"/>
              </a:rPr>
              <a:t>，远远比会几个 </a:t>
            </a:r>
            <a:r>
              <a:rPr lang="en-US" altLang="zh-CN" sz="1600" b="1" dirty="0">
                <a:latin typeface="PingFang SC" charset="-122"/>
                <a:ea typeface="PingFang SC" charset="-122"/>
                <a:cs typeface="PingFang SC" charset="-122"/>
              </a:rPr>
              <a:t>API </a:t>
            </a:r>
            <a:r>
              <a:rPr lang="zh-CN" altLang="en-US" sz="1600" b="1" dirty="0">
                <a:latin typeface="PingFang SC" charset="-122"/>
                <a:ea typeface="PingFang SC" charset="-122"/>
                <a:cs typeface="PingFang SC" charset="-122"/>
              </a:rPr>
              <a:t>更重要</a:t>
            </a:r>
            <a:endParaRPr kumimoji="1" lang="en-US" altLang="zh-CN" sz="1600" b="1" dirty="0">
              <a:latin typeface="PingFang SC" charset="-122"/>
              <a:ea typeface="PingFang SC" charset="-122"/>
              <a:cs typeface="PingFang SC" charset="-122"/>
            </a:endParaRPr>
          </a:p>
          <a:p>
            <a:pPr lvl="8" algn="r">
              <a:lnSpc>
                <a:spcPct val="150000"/>
              </a:lnSpc>
            </a:pPr>
            <a:r>
              <a:rPr kumimoji="1" lang="en-US" altLang="zh-CN" sz="1600" b="1" dirty="0">
                <a:latin typeface="PingFang SC" charset="-122"/>
                <a:ea typeface="PingFang SC" charset="-122"/>
                <a:cs typeface="PingFang SC" charset="-122"/>
                <a:hlinkClick r:id="rId6"/>
              </a:rPr>
              <a:t>https://nodejs.org/api/</a:t>
            </a:r>
            <a:r>
              <a:rPr kumimoji="1" lang="en-US" altLang="zh-CN" sz="1600" b="1" dirty="0">
                <a:latin typeface="PingFang SC" charset="-122"/>
                <a:ea typeface="PingFang SC" charset="-122"/>
                <a:cs typeface="PingFang SC" charset="-122"/>
              </a:rPr>
              <a:t> </a:t>
            </a:r>
            <a:endParaRPr kumimoji="1" lang="zh-CN" altLang="en-US" sz="2000" b="1" dirty="0">
              <a:latin typeface="PingFang SC" charset="-122"/>
              <a:ea typeface="PingFang SC" charset="-122"/>
              <a:cs typeface="PingFang SC" charset="-122"/>
            </a:endParaRPr>
          </a:p>
        </p:txBody>
      </p:sp>
    </p:spTree>
    <p:extLst>
      <p:ext uri="{BB962C8B-B14F-4D97-AF65-F5344CB8AC3E}">
        <p14:creationId xmlns:p14="http://schemas.microsoft.com/office/powerpoint/2010/main" val="2026633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166251" cy="369332"/>
          </a:xfrm>
          <a:prstGeom prst="rect">
            <a:avLst/>
          </a:prstGeom>
          <a:noFill/>
        </p:spPr>
        <p:txBody>
          <a:bodyPr wrap="none" rtlCol="0">
            <a:spAutoFit/>
          </a:bodyPr>
          <a:lstStyle/>
          <a:p>
            <a:r>
              <a:rPr lang="en-US" altLang="zh-CN" b="1" dirty="0" err="1" smtClean="0">
                <a:solidFill>
                  <a:schemeClr val="bg1"/>
                </a:solidFill>
                <a:latin typeface="PingFang SC Semibold" charset="-122"/>
                <a:ea typeface="PingFang SC Semibold" charset="-122"/>
                <a:cs typeface="PingFang SC Semibold" charset="-122"/>
              </a:rPr>
              <a:t>Node.js</a:t>
            </a:r>
            <a:r>
              <a:rPr lang="zh-CN" altLang="en-US" b="1" dirty="0" smtClean="0">
                <a:solidFill>
                  <a:schemeClr val="bg1"/>
                </a:solidFill>
                <a:latin typeface="PingFang SC Semibold" charset="-122"/>
                <a:ea typeface="PingFang SC Semibold" charset="-122"/>
                <a:cs typeface="PingFang SC Semibold" charset="-122"/>
              </a:rPr>
              <a:t> 参考资料和学习资料</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参考资料</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493026" y="1550153"/>
            <a:ext cx="10412501" cy="1015663"/>
          </a:xfrm>
          <a:prstGeom prst="rect">
            <a:avLst/>
          </a:prstGeom>
        </p:spPr>
        <p:txBody>
          <a:bodyPr wrap="square">
            <a:spAutoFit/>
          </a:bodyPr>
          <a:lstStyle/>
          <a:p>
            <a:pPr marL="457200" lvl="0" indent="-457200">
              <a:lnSpc>
                <a:spcPct val="150000"/>
              </a:lnSpc>
              <a:buFont typeface="Arial" charset="0"/>
              <a:buChar char="•"/>
            </a:pPr>
            <a:r>
              <a:rPr kumimoji="1" lang="en-US" altLang="zh-CN" sz="2000" dirty="0" err="1" smtClean="0">
                <a:latin typeface="PingFang SC" charset="-122"/>
                <a:ea typeface="PingFang SC" charset="-122"/>
                <a:cs typeface="PingFang SC" charset="-122"/>
              </a:rPr>
              <a:t>Node.js</a:t>
            </a:r>
            <a:r>
              <a:rPr kumimoji="1" lang="zh-CN" altLang="en-US" sz="2000" dirty="0" smtClean="0">
                <a:latin typeface="PingFang SC" charset="-122"/>
                <a:ea typeface="PingFang SC" charset="-122"/>
                <a:cs typeface="PingFang SC" charset="-122"/>
              </a:rPr>
              <a:t> </a:t>
            </a:r>
            <a:r>
              <a:rPr kumimoji="1" lang="en-US" altLang="zh-CN" sz="2000" dirty="0" err="1" smtClean="0">
                <a:latin typeface="PingFang SC" charset="-122"/>
                <a:ea typeface="PingFang SC" charset="-122"/>
                <a:cs typeface="PingFang SC" charset="-122"/>
              </a:rPr>
              <a:t>ppt</a:t>
            </a:r>
            <a:r>
              <a:rPr kumimoji="1" lang="zh-CN" altLang="en-US" sz="2000" dirty="0" smtClean="0">
                <a:latin typeface="PingFang SC" charset="-122"/>
                <a:ea typeface="PingFang SC" charset="-122"/>
                <a:cs typeface="PingFang SC" charset="-122"/>
              </a:rPr>
              <a:t> 参考资料：</a:t>
            </a:r>
            <a:r>
              <a:rPr lang="en-US" altLang="zh-CN" sz="2000" dirty="0">
                <a:solidFill>
                  <a:srgbClr val="FF0000"/>
                </a:solidFill>
                <a:latin typeface="PingFang SC" charset="-122"/>
                <a:ea typeface="PingFang SC" charset="-122"/>
                <a:cs typeface="PingFang SC" charset="-122"/>
                <a:hlinkClick r:id="rId6"/>
              </a:rPr>
              <a:t> https://</a:t>
            </a:r>
            <a:r>
              <a:rPr lang="en-US" altLang="zh-CN" sz="2000" dirty="0" smtClean="0">
                <a:solidFill>
                  <a:srgbClr val="FF0000"/>
                </a:solidFill>
                <a:latin typeface="PingFang SC" charset="-122"/>
                <a:ea typeface="PingFang SC" charset="-122"/>
                <a:cs typeface="PingFang SC" charset="-122"/>
                <a:hlinkClick r:id="rId6"/>
              </a:rPr>
              <a:t>www.kancloud.cn/revin/nodejs/176203</a:t>
            </a:r>
            <a:endParaRPr lang="en-US" altLang="zh-CN" sz="2000" dirty="0" smtClean="0">
              <a:solidFill>
                <a:srgbClr val="FF0000"/>
              </a:solidFill>
              <a:latin typeface="PingFang SC" charset="-122"/>
              <a:ea typeface="PingFang SC" charset="-122"/>
              <a:cs typeface="PingFang SC" charset="-122"/>
            </a:endParaRPr>
          </a:p>
          <a:p>
            <a:pPr marL="457200" lvl="0" indent="-457200">
              <a:lnSpc>
                <a:spcPct val="150000"/>
              </a:lnSpc>
              <a:buFont typeface="Arial" charset="0"/>
              <a:buChar char="•"/>
            </a:pPr>
            <a:r>
              <a:rPr lang="en-US" altLang="zh-CN" sz="2000" dirty="0" err="1" smtClean="0">
                <a:latin typeface="PingFang SC" charset="-122"/>
                <a:ea typeface="PingFang SC" charset="-122"/>
                <a:cs typeface="PingFang SC" charset="-122"/>
              </a:rPr>
              <a:t>Node.js</a:t>
            </a:r>
            <a:r>
              <a:rPr lang="zh-CN" altLang="en-US" sz="2000" dirty="0" smtClean="0">
                <a:latin typeface="PingFang SC" charset="-122"/>
                <a:ea typeface="PingFang SC" charset="-122"/>
                <a:cs typeface="PingFang SC" charset="-122"/>
              </a:rPr>
              <a:t> 官方文档：</a:t>
            </a: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nodejs.org/</a:t>
            </a:r>
            <a:endParaRPr lang="en-US" altLang="zh-CN" sz="2000" dirty="0" smtClean="0">
              <a:latin typeface="PingFang SC" charset="-122"/>
              <a:ea typeface="PingFang SC" charset="-122"/>
              <a:cs typeface="PingFang SC" charset="-122"/>
            </a:endParaRPr>
          </a:p>
        </p:txBody>
      </p:sp>
      <p:sp>
        <p:nvSpPr>
          <p:cNvPr id="11" name="标题 6"/>
          <p:cNvSpPr txBox="1">
            <a:spLocks/>
          </p:cNvSpPr>
          <p:nvPr/>
        </p:nvSpPr>
        <p:spPr>
          <a:xfrm>
            <a:off x="723900" y="2483870"/>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学习资料</a:t>
            </a:r>
            <a:endParaRPr kumimoji="1" lang="en-US" altLang="zh-CN" dirty="0" smtClean="0">
              <a:solidFill>
                <a:srgbClr val="00B050"/>
              </a:solidFill>
              <a:latin typeface="PingFang SC" charset="-122"/>
              <a:ea typeface="PingFang SC" charset="-122"/>
              <a:cs typeface="PingFang SC" charset="-122"/>
            </a:endParaRPr>
          </a:p>
        </p:txBody>
      </p:sp>
      <p:sp>
        <p:nvSpPr>
          <p:cNvPr id="13" name="矩形 12"/>
          <p:cNvSpPr/>
          <p:nvPr/>
        </p:nvSpPr>
        <p:spPr>
          <a:xfrm>
            <a:off x="1493026" y="3542169"/>
            <a:ext cx="9653513" cy="2677656"/>
          </a:xfrm>
          <a:prstGeom prst="rect">
            <a:avLst/>
          </a:prstGeom>
        </p:spPr>
        <p:txBody>
          <a:bodyPr wrap="square">
            <a:spAutoFit/>
          </a:bodyPr>
          <a:lstStyle/>
          <a:p>
            <a:pPr marL="285750" indent="-285750">
              <a:lnSpc>
                <a:spcPct val="150000"/>
              </a:lnSpc>
              <a:buFont typeface="Arial" charset="0"/>
              <a:buChar char="•"/>
            </a:pPr>
            <a:r>
              <a:rPr lang="zh-CN" altLang="en-US" sz="1600" dirty="0">
                <a:latin typeface="PingFang SC" charset="-122"/>
                <a:ea typeface="PingFang SC" charset="-122"/>
                <a:cs typeface="PingFang SC" charset="-122"/>
              </a:rPr>
              <a:t>七天学会</a:t>
            </a:r>
            <a:r>
              <a:rPr lang="en-US" altLang="zh-CN" sz="1600" dirty="0" err="1" smtClean="0">
                <a:latin typeface="PingFang SC" charset="-122"/>
                <a:ea typeface="PingFang SC" charset="-122"/>
                <a:cs typeface="PingFang SC" charset="-122"/>
              </a:rPr>
              <a:t>NodeJS</a:t>
            </a:r>
            <a:r>
              <a:rPr lang="zh-CN" altLang="en-US" sz="1600" dirty="0" smtClean="0">
                <a:latin typeface="PingFang SC" charset="-122"/>
                <a:ea typeface="PingFang SC" charset="-122"/>
                <a:cs typeface="PingFang SC" charset="-122"/>
              </a:rPr>
              <a:t>：</a:t>
            </a:r>
            <a:r>
              <a:rPr lang="en-US" altLang="zh-CN" sz="1600" dirty="0">
                <a:latin typeface="PingFang SC" charset="-122"/>
                <a:ea typeface="PingFang SC" charset="-122"/>
                <a:cs typeface="PingFang SC" charset="-122"/>
                <a:hlinkClick r:id="rId8"/>
              </a:rPr>
              <a:t>http://nqdeng.github.io/7-days-nodejs</a:t>
            </a:r>
            <a:r>
              <a:rPr lang="en-US" altLang="zh-CN" sz="1600" dirty="0" smtClean="0">
                <a:latin typeface="PingFang SC" charset="-122"/>
                <a:ea typeface="PingFang SC" charset="-122"/>
                <a:cs typeface="PingFang SC" charset="-122"/>
                <a:hlinkClick r:id="rId8"/>
              </a:rPr>
              <a:t>/</a:t>
            </a:r>
            <a:endParaRPr lang="en-US" altLang="zh-CN" sz="1600" dirty="0" smtClean="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smtClean="0">
                <a:latin typeface="PingFang SC" charset="-122"/>
                <a:ea typeface="PingFang SC" charset="-122"/>
                <a:cs typeface="PingFang SC" charset="-122"/>
              </a:rPr>
              <a:t>JavaScript </a:t>
            </a:r>
            <a:r>
              <a:rPr lang="en-US" altLang="zh-CN" sz="1600" dirty="0">
                <a:latin typeface="PingFang SC" charset="-122"/>
                <a:ea typeface="PingFang SC" charset="-122"/>
                <a:cs typeface="PingFang SC" charset="-122"/>
              </a:rPr>
              <a:t>Promise</a:t>
            </a:r>
            <a:r>
              <a:rPr lang="zh-CN" altLang="en-US" sz="1600" dirty="0">
                <a:latin typeface="PingFang SC" charset="-122"/>
                <a:ea typeface="PingFang SC" charset="-122"/>
                <a:cs typeface="PingFang SC" charset="-122"/>
              </a:rPr>
              <a:t>迷你书（中文</a:t>
            </a:r>
            <a:r>
              <a:rPr lang="zh-CN" altLang="en-US" sz="1600" dirty="0" smtClean="0">
                <a:latin typeface="PingFang SC" charset="-122"/>
                <a:ea typeface="PingFang SC" charset="-122"/>
                <a:cs typeface="PingFang SC" charset="-122"/>
              </a:rPr>
              <a:t>版）</a:t>
            </a:r>
            <a:r>
              <a:rPr lang="zh-CN" altLang="en-US" sz="1600" dirty="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9"/>
              </a:rPr>
              <a:t>http</a:t>
            </a:r>
            <a:r>
              <a:rPr lang="en-US" altLang="zh-CN" sz="1600" dirty="0">
                <a:latin typeface="PingFang SC" charset="-122"/>
                <a:ea typeface="PingFang SC" charset="-122"/>
                <a:cs typeface="PingFang SC" charset="-122"/>
                <a:hlinkClick r:id="rId9"/>
              </a:rPr>
              <a:t>://liubin.org/promises-book/#</a:t>
            </a:r>
            <a:r>
              <a:rPr lang="en-US" altLang="zh-CN" sz="1600" dirty="0" smtClean="0">
                <a:latin typeface="PingFang SC" charset="-122"/>
                <a:ea typeface="PingFang SC" charset="-122"/>
                <a:cs typeface="PingFang SC" charset="-122"/>
                <a:hlinkClick r:id="rId9"/>
              </a:rPr>
              <a:t>introduction</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node-debug tutorial: </a:t>
            </a:r>
            <a:r>
              <a:rPr lang="en-US" altLang="zh-CN" sz="1600" dirty="0" smtClean="0">
                <a:latin typeface="PingFang SC" charset="-122"/>
                <a:ea typeface="PingFang SC" charset="-122"/>
                <a:cs typeface="PingFang SC" charset="-122"/>
                <a:hlinkClick r:id="rId10"/>
              </a:rPr>
              <a:t>http</a:t>
            </a:r>
            <a:r>
              <a:rPr lang="en-US" altLang="zh-CN" sz="1600" dirty="0">
                <a:latin typeface="PingFang SC" charset="-122"/>
                <a:ea typeface="PingFang SC" charset="-122"/>
                <a:cs typeface="PingFang SC" charset="-122"/>
                <a:hlinkClick r:id="rId10"/>
              </a:rPr>
              <a:t>://i5ting.github.io/node-debug-tutorial</a:t>
            </a:r>
            <a:r>
              <a:rPr lang="en-US" altLang="zh-CN" sz="1600" dirty="0" smtClean="0">
                <a:latin typeface="PingFang SC" charset="-122"/>
                <a:ea typeface="PingFang SC" charset="-122"/>
                <a:cs typeface="PingFang SC" charset="-122"/>
                <a:hlinkClick r:id="rId10"/>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a:latin typeface="PingFang SC" charset="-122"/>
                <a:ea typeface="PingFang SC" charset="-122"/>
                <a:cs typeface="PingFang SC" charset="-122"/>
              </a:rPr>
              <a:t>《</a:t>
            </a:r>
            <a:r>
              <a:rPr lang="zh-CN" altLang="en-US" sz="1600" dirty="0">
                <a:latin typeface="PingFang SC" charset="-122"/>
                <a:ea typeface="PingFang SC" charset="-122"/>
                <a:cs typeface="PingFang SC" charset="-122"/>
              </a:rPr>
              <a:t>深入理解</a:t>
            </a:r>
            <a:r>
              <a:rPr lang="en-US" altLang="zh-CN" sz="1600" dirty="0" err="1">
                <a:latin typeface="PingFang SC" charset="-122"/>
                <a:ea typeface="PingFang SC" charset="-122"/>
                <a:cs typeface="PingFang SC" charset="-122"/>
              </a:rPr>
              <a:t>Node.js</a:t>
            </a:r>
            <a:r>
              <a:rPr lang="zh-CN" altLang="en-US" sz="1600" dirty="0">
                <a:latin typeface="PingFang SC" charset="-122"/>
                <a:ea typeface="PingFang SC" charset="-122"/>
                <a:cs typeface="PingFang SC" charset="-122"/>
              </a:rPr>
              <a:t>：核心思想与源码分析</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1"/>
              </a:rPr>
              <a:t>https</a:t>
            </a:r>
            <a:r>
              <a:rPr lang="en-US" altLang="zh-CN" sz="1600" dirty="0">
                <a:latin typeface="PingFang SC" charset="-122"/>
                <a:ea typeface="PingFang SC" charset="-122"/>
                <a:cs typeface="PingFang SC" charset="-122"/>
                <a:hlinkClick r:id="rId11"/>
              </a:rPr>
              <a:t>://yjhjstz.gitbooks.io/deep-into-node/content</a:t>
            </a:r>
            <a:r>
              <a:rPr lang="en-US" altLang="zh-CN" sz="1600" dirty="0" smtClean="0">
                <a:latin typeface="PingFang SC" charset="-122"/>
                <a:ea typeface="PingFang SC" charset="-122"/>
                <a:cs typeface="PingFang SC" charset="-122"/>
                <a:hlinkClick r:id="rId11"/>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一起学</a:t>
            </a:r>
            <a:r>
              <a:rPr lang="en-US" altLang="zh-CN" sz="1600" dirty="0" err="1" smtClean="0">
                <a:latin typeface="PingFang SC" charset="-122"/>
                <a:ea typeface="PingFang SC" charset="-122"/>
                <a:cs typeface="PingFang SC" charset="-122"/>
              </a:rPr>
              <a:t>koa:</a:t>
            </a:r>
            <a:r>
              <a:rPr lang="en-US" altLang="zh-CN" sz="1600" dirty="0" err="1" smtClean="0">
                <a:latin typeface="PingFang SC" charset="-122"/>
                <a:ea typeface="PingFang SC" charset="-122"/>
                <a:cs typeface="PingFang SC" charset="-122"/>
                <a:hlinkClick r:id="rId12"/>
              </a:rPr>
              <a:t>http</a:t>
            </a:r>
            <a:r>
              <a:rPr lang="en-US" altLang="zh-CN" sz="1600" dirty="0">
                <a:latin typeface="PingFang SC" charset="-122"/>
                <a:ea typeface="PingFang SC" charset="-122"/>
                <a:cs typeface="PingFang SC" charset="-122"/>
                <a:hlinkClick r:id="rId12"/>
              </a:rPr>
              <a:t>://17koa.com/koa-generator-examples</a:t>
            </a:r>
            <a:r>
              <a:rPr lang="en-US" altLang="zh-CN" sz="1600" dirty="0" smtClean="0">
                <a:latin typeface="PingFang SC" charset="-122"/>
                <a:ea typeface="PingFang SC" charset="-122"/>
                <a:cs typeface="PingFang SC" charset="-122"/>
                <a:hlinkClick r:id="rId12"/>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en-US" altLang="zh-CN" sz="1600" dirty="0" err="1">
                <a:latin typeface="PingFang SC" charset="-122"/>
                <a:ea typeface="PingFang SC" charset="-122"/>
                <a:cs typeface="PingFang SC" charset="-122"/>
              </a:rPr>
              <a:t>StuQ</a:t>
            </a:r>
            <a:r>
              <a:rPr lang="en-US" altLang="zh-CN" sz="1600" dirty="0">
                <a:latin typeface="PingFang SC" charset="-122"/>
                <a:ea typeface="PingFang SC" charset="-122"/>
                <a:cs typeface="PingFang SC" charset="-122"/>
              </a:rPr>
              <a:t> Koa</a:t>
            </a:r>
            <a:r>
              <a:rPr lang="zh-CN" altLang="en-US" sz="1600" dirty="0">
                <a:latin typeface="PingFang SC" charset="-122"/>
                <a:ea typeface="PingFang SC" charset="-122"/>
                <a:cs typeface="PingFang SC" charset="-122"/>
              </a:rPr>
              <a:t>在线课程</a:t>
            </a:r>
            <a:r>
              <a:rPr lang="en-US" altLang="zh-CN"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3"/>
              </a:rPr>
              <a:t>http</a:t>
            </a:r>
            <a:r>
              <a:rPr lang="en-US" altLang="zh-CN" sz="1600" dirty="0">
                <a:latin typeface="PingFang SC" charset="-122"/>
                <a:ea typeface="PingFang SC" charset="-122"/>
                <a:cs typeface="PingFang SC" charset="-122"/>
                <a:hlinkClick r:id="rId13"/>
              </a:rPr>
              <a:t>://i5ting.github.io/stuq-koa</a:t>
            </a:r>
            <a:r>
              <a:rPr lang="en-US" altLang="zh-CN" sz="1600" dirty="0" smtClean="0">
                <a:latin typeface="PingFang SC" charset="-122"/>
                <a:ea typeface="PingFang SC" charset="-122"/>
                <a:cs typeface="PingFang SC" charset="-122"/>
                <a:hlinkClick r:id="rId13"/>
              </a:rPr>
              <a:t>/</a:t>
            </a:r>
            <a:endParaRPr lang="en-US" altLang="zh-CN" sz="1600" dirty="0">
              <a:latin typeface="PingFang SC" charset="-122"/>
              <a:ea typeface="PingFang SC" charset="-122"/>
              <a:cs typeface="PingFang SC" charset="-122"/>
            </a:endParaRPr>
          </a:p>
          <a:p>
            <a:pPr marL="285750" indent="-285750">
              <a:lnSpc>
                <a:spcPct val="150000"/>
              </a:lnSpc>
              <a:buFont typeface="Arial" charset="0"/>
              <a:buChar char="•"/>
            </a:pPr>
            <a:r>
              <a:rPr lang="zh-CN" altLang="en-US" sz="1600" dirty="0">
                <a:latin typeface="PingFang SC" charset="-122"/>
                <a:ea typeface="PingFang SC" charset="-122"/>
                <a:cs typeface="PingFang SC" charset="-122"/>
              </a:rPr>
              <a:t>国内最大的</a:t>
            </a:r>
            <a:r>
              <a:rPr lang="en-US" altLang="zh-CN" sz="1600" dirty="0" err="1">
                <a:latin typeface="PingFang SC" charset="-122"/>
                <a:ea typeface="PingFang SC" charset="-122"/>
                <a:cs typeface="PingFang SC" charset="-122"/>
              </a:rPr>
              <a:t>Node.js</a:t>
            </a:r>
            <a:r>
              <a:rPr lang="en-US" altLang="zh-CN" sz="1600" dirty="0">
                <a:latin typeface="PingFang SC" charset="-122"/>
                <a:ea typeface="PingFang SC" charset="-122"/>
                <a:cs typeface="PingFang SC" charset="-122"/>
              </a:rPr>
              <a:t> </a:t>
            </a:r>
            <a:r>
              <a:rPr lang="zh-CN" altLang="en-US" sz="1600" dirty="0">
                <a:latin typeface="PingFang SC" charset="-122"/>
                <a:ea typeface="PingFang SC" charset="-122"/>
                <a:cs typeface="PingFang SC" charset="-122"/>
              </a:rPr>
              <a:t>社区</a:t>
            </a:r>
            <a:r>
              <a:rPr lang="zh-CN" altLang="en-US" sz="1600" dirty="0" smtClean="0">
                <a:latin typeface="PingFang SC" charset="-122"/>
                <a:ea typeface="PingFang SC" charset="-122"/>
                <a:cs typeface="PingFang SC" charset="-122"/>
              </a:rPr>
              <a:t>：</a:t>
            </a:r>
            <a:r>
              <a:rPr lang="en-US" altLang="zh-CN" sz="1600" dirty="0" smtClean="0">
                <a:latin typeface="PingFang SC" charset="-122"/>
                <a:ea typeface="PingFang SC" charset="-122"/>
                <a:cs typeface="PingFang SC" charset="-122"/>
                <a:hlinkClick r:id="rId14"/>
              </a:rPr>
              <a:t>https</a:t>
            </a:r>
            <a:r>
              <a:rPr lang="en-US" altLang="zh-CN" sz="1600" dirty="0">
                <a:latin typeface="PingFang SC" charset="-122"/>
                <a:ea typeface="PingFang SC" charset="-122"/>
                <a:cs typeface="PingFang SC" charset="-122"/>
                <a:hlinkClick r:id="rId14"/>
              </a:rPr>
              <a:t>://cnodejs.org/</a:t>
            </a:r>
            <a:endParaRPr lang="en-US" altLang="zh-CN" sz="1600" dirty="0">
              <a:latin typeface="PingFang SC" charset="-122"/>
              <a:ea typeface="PingFang SC" charset="-122"/>
              <a:cs typeface="PingFang SC" charset="-122"/>
            </a:endParaRPr>
          </a:p>
        </p:txBody>
      </p:sp>
    </p:spTree>
    <p:extLst>
      <p:ext uri="{BB962C8B-B14F-4D97-AF65-F5344CB8AC3E}">
        <p14:creationId xmlns:p14="http://schemas.microsoft.com/office/powerpoint/2010/main" val="1828409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a:latin typeface="PingFang SC Semibold" charset="-122"/>
                <a:ea typeface="PingFang SC Semibold" charset="-122"/>
                <a:cs typeface="PingFang SC Semibold" charset="-122"/>
              </a:rPr>
              <a:t> </a:t>
            </a:r>
            <a:r>
              <a:rPr lang="zh-CN" altLang="en-US" sz="4800" b="1" dirty="0" smtClean="0">
                <a:latin typeface="PingFang SC Semibold" charset="-122"/>
                <a:ea typeface="PingFang SC Semibold" charset="-122"/>
                <a:cs typeface="PingFang SC Semibold" charset="-122"/>
              </a:rPr>
              <a:t>     性能优化</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36</a:t>
            </a:fld>
            <a:endParaRPr kumimoji="1" lang="zh-CN" altLang="en-US"/>
          </a:p>
        </p:txBody>
      </p:sp>
      <p:pic>
        <p:nvPicPr>
          <p:cNvPr id="3" name="图片 2"/>
          <p:cNvPicPr>
            <a:picLocks noChangeAspect="1"/>
          </p:cNvPicPr>
          <p:nvPr/>
        </p:nvPicPr>
        <p:blipFill>
          <a:blip r:embed="rId6"/>
          <a:stretch>
            <a:fillRect/>
          </a:stretch>
        </p:blipFill>
        <p:spPr>
          <a:xfrm>
            <a:off x="3575050" y="2030701"/>
            <a:ext cx="1701800" cy="1701800"/>
          </a:xfrm>
          <a:prstGeom prst="rect">
            <a:avLst/>
          </a:prstGeom>
        </p:spPr>
      </p:pic>
    </p:spTree>
    <p:extLst>
      <p:ext uri="{BB962C8B-B14F-4D97-AF65-F5344CB8AC3E}">
        <p14:creationId xmlns:p14="http://schemas.microsoft.com/office/powerpoint/2010/main" val="1532527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V8</a:t>
            </a:r>
            <a:r>
              <a:rPr kumimoji="1" lang="zh-CN" altLang="en-US" dirty="0" smtClean="0">
                <a:solidFill>
                  <a:srgbClr val="00B050"/>
                </a:solidFill>
                <a:latin typeface="PingFang SC" charset="-122"/>
                <a:ea typeface="PingFang SC" charset="-122"/>
                <a:cs typeface="PingFang SC" charset="-122"/>
              </a:rPr>
              <a:t> 的算术运算</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45376" y="1754241"/>
            <a:ext cx="10412501" cy="4459234"/>
          </a:xfrm>
          <a:prstGeom prst="rect">
            <a:avLst/>
          </a:prstGeom>
        </p:spPr>
        <p:txBody>
          <a:bodyPr wrap="square">
            <a:spAutoFit/>
          </a:bodyPr>
          <a:lstStyle/>
          <a:p>
            <a:pPr marL="342900" lvl="0" indent="-342900">
              <a:lnSpc>
                <a:spcPct val="150000"/>
              </a:lnSpc>
              <a:spcBef>
                <a:spcPts val="0"/>
              </a:spcBef>
              <a:buFont typeface="Arial" charset="0"/>
              <a:buChar char="•"/>
            </a:pPr>
            <a:r>
              <a:rPr lang="zh-CN" altLang="en-GB" sz="3200" kern="0" dirty="0">
                <a:latin typeface="PingFang SC" charset="-122"/>
                <a:ea typeface="PingFang SC" charset="-122"/>
                <a:cs typeface="PingFang SC" charset="-122"/>
              </a:rPr>
              <a:t>快速模式：直接调用二进制代码</a:t>
            </a:r>
            <a:r>
              <a:rPr lang="en-GB" altLang="zh-CN" sz="3200" kern="0" dirty="0">
                <a:latin typeface="PingFang SC" charset="-122"/>
                <a:ea typeface="PingFang SC" charset="-122"/>
                <a:cs typeface="PingFang SC" charset="-122"/>
              </a:rPr>
              <a:t>assembly</a:t>
            </a:r>
            <a:endParaRPr lang="en-GB" altLang="en-GB" sz="3200" kern="0" dirty="0">
              <a:latin typeface="PingFang SC" charset="-122"/>
              <a:ea typeface="PingFang SC" charset="-122"/>
              <a:cs typeface="PingFang SC" charset="-122"/>
            </a:endParaRP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小整数</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堆区的数值</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怪异类型 </a:t>
            </a:r>
            <a:r>
              <a:rPr lang="en-GB" altLang="zh-CN" sz="3200" kern="0" dirty="0">
                <a:latin typeface="PingFang SC" charset="-122"/>
                <a:ea typeface="PingFang SC" charset="-122"/>
                <a:cs typeface="PingFang SC" charset="-122"/>
              </a:rPr>
              <a:t>- undefined, null, true, false.</a:t>
            </a:r>
          </a:p>
          <a:p>
            <a:pPr marL="571500" lvl="0" indent="-342900">
              <a:lnSpc>
                <a:spcPct val="150000"/>
              </a:lnSpc>
              <a:buFont typeface="Arial" charset="0"/>
              <a:buChar char="•"/>
            </a:pPr>
            <a:r>
              <a:rPr lang="zh-CN" altLang="en-GB" sz="3200" kern="0" dirty="0">
                <a:latin typeface="PingFang SC" charset="-122"/>
                <a:ea typeface="PingFang SC" charset="-122"/>
                <a:cs typeface="PingFang SC" charset="-122"/>
              </a:rPr>
              <a:t>字符串</a:t>
            </a:r>
            <a:r>
              <a:rPr lang="en-GB" altLang="zh-CN" sz="3200" kern="0" dirty="0">
                <a:latin typeface="PingFang SC" charset="-122"/>
                <a:ea typeface="PingFang SC" charset="-122"/>
                <a:cs typeface="PingFang SC" charset="-122"/>
              </a:rPr>
              <a:t> (</a:t>
            </a:r>
            <a:r>
              <a:rPr lang="zh-CN" altLang="en-GB" sz="3200" kern="0" dirty="0">
                <a:latin typeface="PingFang SC" charset="-122"/>
                <a:ea typeface="PingFang SC" charset="-122"/>
                <a:cs typeface="PingFang SC" charset="-122"/>
              </a:rPr>
              <a:t>字符串连接运算</a:t>
            </a:r>
            <a:r>
              <a:rPr lang="en-GB" altLang="zh-CN" sz="3200" kern="0" dirty="0">
                <a:latin typeface="PingFang SC" charset="-122"/>
                <a:ea typeface="PingFang SC" charset="-122"/>
                <a:cs typeface="PingFang SC" charset="-122"/>
              </a:rPr>
              <a:t>)</a:t>
            </a:r>
          </a:p>
          <a:p>
            <a:pPr marL="342900" lvl="0" indent="-342900">
              <a:lnSpc>
                <a:spcPct val="150000"/>
              </a:lnSpc>
              <a:buFont typeface="Arial" charset="0"/>
              <a:buChar char="•"/>
            </a:pPr>
            <a:r>
              <a:rPr lang="zh-CN" altLang="en-GB" sz="3200" kern="0" dirty="0">
                <a:latin typeface="PingFang SC" charset="-122"/>
                <a:ea typeface="PingFang SC" charset="-122"/>
                <a:cs typeface="PingFang SC" charset="-122"/>
              </a:rPr>
              <a:t>对象（</a:t>
            </a:r>
            <a:r>
              <a:rPr lang="en-GB" altLang="zh-CN" sz="3200" kern="0" dirty="0">
                <a:latin typeface="PingFang SC" charset="-122"/>
                <a:ea typeface="PingFang SC" charset="-122"/>
                <a:cs typeface="PingFang SC" charset="-122"/>
              </a:rPr>
              <a:t>object</a:t>
            </a:r>
            <a:r>
              <a:rPr lang="zh-CN" altLang="en-GB" sz="3200" kern="0" dirty="0">
                <a:latin typeface="PingFang SC" charset="-122"/>
                <a:ea typeface="PingFang SC" charset="-122"/>
                <a:cs typeface="PingFang SC" charset="-122"/>
              </a:rPr>
              <a:t>）运算使用</a:t>
            </a:r>
            <a:r>
              <a:rPr lang="en-GB" altLang="zh-CN" sz="3200" kern="0" dirty="0">
                <a:latin typeface="PingFang SC" charset="-122"/>
                <a:ea typeface="PingFang SC" charset="-122"/>
                <a:cs typeface="PingFang SC" charset="-122"/>
              </a:rPr>
              <a:t> C++ </a:t>
            </a:r>
            <a:r>
              <a:rPr lang="zh-CN" altLang="en-GB" sz="3200" kern="0" dirty="0">
                <a:latin typeface="PingFang SC" charset="-122"/>
                <a:ea typeface="PingFang SC" charset="-122"/>
                <a:cs typeface="PingFang SC" charset="-122"/>
              </a:rPr>
              <a:t>实现（慢）</a:t>
            </a:r>
          </a:p>
        </p:txBody>
      </p:sp>
    </p:spTree>
    <p:extLst>
      <p:ext uri="{BB962C8B-B14F-4D97-AF65-F5344CB8AC3E}">
        <p14:creationId xmlns:p14="http://schemas.microsoft.com/office/powerpoint/2010/main" val="1183662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38</a:t>
            </a:fld>
            <a:endParaRPr kumimoji="1" lang="zh-CN" altLang="en-US"/>
          </a:p>
        </p:txBody>
      </p:sp>
      <p:pic>
        <p:nvPicPr>
          <p:cNvPr id="56" name="图片 55"/>
          <p:cNvPicPr>
            <a:picLocks noChangeAspect="1"/>
          </p:cNvPicPr>
          <p:nvPr/>
        </p:nvPicPr>
        <p:blipFill>
          <a:blip r:embed="rId6"/>
          <a:stretch>
            <a:fillRect/>
          </a:stretch>
        </p:blipFill>
        <p:spPr>
          <a:xfrm>
            <a:off x="1584324" y="2003587"/>
            <a:ext cx="9023350" cy="4011536"/>
          </a:xfrm>
          <a:prstGeom prst="rect">
            <a:avLst/>
          </a:prstGeom>
        </p:spPr>
      </p:pic>
      <p:sp>
        <p:nvSpPr>
          <p:cNvPr id="57"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2107960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39</a:t>
            </a:fld>
            <a:endParaRPr kumimoji="1" lang="zh-CN" altLang="en-US"/>
          </a:p>
        </p:txBody>
      </p:sp>
      <p:pic>
        <p:nvPicPr>
          <p:cNvPr id="3" name="图片 2"/>
          <p:cNvPicPr>
            <a:picLocks noChangeAspect="1"/>
          </p:cNvPicPr>
          <p:nvPr/>
        </p:nvPicPr>
        <p:blipFill>
          <a:blip r:embed="rId6"/>
          <a:stretch>
            <a:fillRect/>
          </a:stretch>
        </p:blipFill>
        <p:spPr>
          <a:xfrm>
            <a:off x="1520824" y="1998470"/>
            <a:ext cx="9150350" cy="4021771"/>
          </a:xfrm>
          <a:prstGeom prst="rect">
            <a:avLst/>
          </a:prstGeom>
        </p:spPr>
      </p:pic>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516930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980893" y="694437"/>
            <a:ext cx="10515600" cy="861125"/>
          </a:xfrm>
          <a:ln>
            <a:noFill/>
          </a:ln>
        </p:spPr>
        <p:txBody>
          <a:bodyPr anchor="b"/>
          <a:lstStyle/>
          <a:p>
            <a:r>
              <a:rPr lang="en-US" altLang="zh-CN" dirty="0" smtClean="0">
                <a:solidFill>
                  <a:srgbClr val="00B050"/>
                </a:solidFill>
                <a:latin typeface="PingFang SC" charset="-122"/>
                <a:ea typeface="PingFang SC" charset="-122"/>
                <a:cs typeface="PingFang SC" charset="-122"/>
              </a:rPr>
              <a:t>Client's</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3" name="内容占位符 2"/>
          <p:cNvSpPr>
            <a:spLocks noGrp="1"/>
          </p:cNvSpPr>
          <p:nvPr>
            <p:ph idx="1"/>
          </p:nvPr>
        </p:nvSpPr>
        <p:spPr>
          <a:xfrm>
            <a:off x="1930760" y="1777112"/>
            <a:ext cx="9156700" cy="4351338"/>
          </a:xfrm>
        </p:spPr>
        <p:txBody>
          <a:bodyPr>
            <a:normAutofit fontScale="92500" lnSpcReduction="20000"/>
          </a:bodyPr>
          <a:lstStyle/>
          <a:p>
            <a:pPr lvl="0">
              <a:lnSpc>
                <a:spcPct val="150000"/>
              </a:lnSpc>
            </a:pPr>
            <a:r>
              <a:rPr lang="zh-CN" altLang="zh-CN" dirty="0" smtClean="0">
                <a:latin typeface="PingFang SC" charset="-122"/>
                <a:ea typeface="PingFang SC" charset="-122"/>
                <a:cs typeface="PingFang SC" charset="-122"/>
              </a:rPr>
              <a:t>什么是</a:t>
            </a:r>
            <a:r>
              <a:rPr lang="en-US" altLang="zh-CN" dirty="0" smtClean="0">
                <a:latin typeface="PingFang SC" charset="-122"/>
                <a:ea typeface="PingFang SC" charset="-122"/>
                <a:cs typeface="PingFang SC" charset="-122"/>
              </a:rPr>
              <a:t> JavaScript</a:t>
            </a:r>
            <a:r>
              <a:rPr lang="zh-CN" altLang="zh-CN" dirty="0" smtClean="0">
                <a:latin typeface="PingFang SC" charset="-122"/>
                <a:ea typeface="PingFang SC" charset="-122"/>
                <a:cs typeface="PingFang SC" charset="-122"/>
              </a:rPr>
              <a:t>？</a:t>
            </a: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的运行环境？</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可以做什么？</a:t>
            </a:r>
          </a:p>
          <a:p>
            <a:pPr lvl="0">
              <a:lnSpc>
                <a:spcPct val="150000"/>
              </a:lnSpc>
            </a:pPr>
            <a:r>
              <a:rPr lang="zh-CN" altLang="zh-CN" dirty="0" smtClean="0">
                <a:latin typeface="PingFang SC" charset="-122"/>
                <a:ea typeface="PingFang SC" charset="-122"/>
                <a:cs typeface="PingFang SC" charset="-122"/>
              </a:rPr>
              <a:t>浏览器中的</a:t>
            </a:r>
            <a:r>
              <a:rPr lang="en-US" altLang="zh-CN" dirty="0" smtClean="0">
                <a:latin typeface="PingFang SC" charset="-122"/>
                <a:ea typeface="PingFang SC" charset="-122"/>
                <a:cs typeface="PingFang SC" charset="-122"/>
              </a:rPr>
              <a:t> JavaScript </a:t>
            </a:r>
            <a:r>
              <a:rPr lang="zh-CN" altLang="zh-CN" dirty="0" smtClean="0">
                <a:latin typeface="PingFang SC" charset="-122"/>
                <a:ea typeface="PingFang SC" charset="-122"/>
                <a:cs typeface="PingFang SC" charset="-122"/>
              </a:rPr>
              <a:t>不可以做什么？</a:t>
            </a:r>
            <a:endParaRPr lang="en-US" altLang="zh-CN" dirty="0" smtClean="0">
              <a:latin typeface="PingFang SC" charset="-122"/>
              <a:ea typeface="PingFang SC" charset="-122"/>
              <a:cs typeface="PingFang SC" charset="-122"/>
            </a:endParaRPr>
          </a:p>
          <a:p>
            <a:pPr lvl="0">
              <a:lnSpc>
                <a:spcPct val="150000"/>
              </a:lnSpc>
            </a:pPr>
            <a:r>
              <a:rPr lang="en-US" altLang="zh-CN" dirty="0" smtClean="0">
                <a:latin typeface="PingFang SC" charset="-122"/>
                <a:ea typeface="PingFang SC" charset="-122"/>
                <a:cs typeface="PingFang SC" charset="-122"/>
              </a:rPr>
              <a:t>JavaScript </a:t>
            </a:r>
            <a:r>
              <a:rPr lang="zh-CN" altLang="zh-CN" dirty="0" smtClean="0">
                <a:latin typeface="PingFang SC" charset="-122"/>
                <a:ea typeface="PingFang SC" charset="-122"/>
                <a:cs typeface="PingFang SC" charset="-122"/>
              </a:rPr>
              <a:t>只可以运行在浏览器中吗？</a:t>
            </a:r>
            <a:endParaRPr lang="en-US" altLang="zh-CN" dirty="0" smtClean="0">
              <a:latin typeface="PingFang SC" charset="-122"/>
              <a:ea typeface="PingFang SC" charset="-122"/>
              <a:cs typeface="PingFang SC" charset="-122"/>
            </a:endParaRPr>
          </a:p>
          <a:p>
            <a:pPr lvl="0">
              <a:lnSpc>
                <a:spcPct val="150000"/>
              </a:lnSpc>
            </a:pPr>
            <a:r>
              <a:rPr lang="zh-CN" altLang="en-US" dirty="0" smtClean="0">
                <a:latin typeface="PingFang SC" charset="-122"/>
                <a:ea typeface="PingFang SC" charset="-122"/>
                <a:cs typeface="PingFang SC" charset="-122"/>
              </a:rPr>
              <a:t>编程语言的能力取决于什么？</a:t>
            </a:r>
            <a:endParaRPr lang="en-US" altLang="zh-CN" dirty="0" smtClean="0">
              <a:latin typeface="PingFang SC" charset="-122"/>
              <a:ea typeface="PingFang SC" charset="-122"/>
              <a:cs typeface="PingFang SC" charset="-122"/>
            </a:endParaRPr>
          </a:p>
          <a:p>
            <a:pPr lvl="1">
              <a:lnSpc>
                <a:spcPct val="150000"/>
              </a:lnSpc>
            </a:pPr>
            <a:r>
              <a:rPr lang="zh-CN" altLang="en-US" dirty="0" smtClean="0">
                <a:solidFill>
                  <a:srgbClr val="FF0000"/>
                </a:solidFill>
                <a:latin typeface="PingFang SC" charset="-122"/>
                <a:ea typeface="PingFang SC" charset="-122"/>
                <a:cs typeface="PingFang SC" charset="-122"/>
              </a:rPr>
              <a:t>语言的能力一定取决于平台</a:t>
            </a: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a:t>
            </a:fld>
            <a:endParaRPr kumimoji="1" lang="zh-CN" altLang="en-US"/>
          </a:p>
        </p:txBody>
      </p:sp>
    </p:spTree>
    <p:extLst>
      <p:ext uri="{BB962C8B-B14F-4D97-AF65-F5344CB8AC3E}">
        <p14:creationId xmlns:p14="http://schemas.microsoft.com/office/powerpoint/2010/main" val="780122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Type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feedback</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类型反馈</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336674" y="1885950"/>
            <a:ext cx="9895778" cy="3943350"/>
          </a:xfrm>
          <a:prstGeom prst="rect">
            <a:avLst/>
          </a:prstGeom>
        </p:spPr>
      </p:pic>
    </p:spTree>
    <p:extLst>
      <p:ext uri="{BB962C8B-B14F-4D97-AF65-F5344CB8AC3E}">
        <p14:creationId xmlns:p14="http://schemas.microsoft.com/office/powerpoint/2010/main" val="1996001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00199" y="1519344"/>
            <a:ext cx="8763001" cy="4694131"/>
          </a:xfrm>
          <a:prstGeom prst="rect">
            <a:avLst/>
          </a:prstGeom>
        </p:spPr>
      </p:pic>
    </p:spTree>
    <p:extLst>
      <p:ext uri="{BB962C8B-B14F-4D97-AF65-F5344CB8AC3E}">
        <p14:creationId xmlns:p14="http://schemas.microsoft.com/office/powerpoint/2010/main" val="1495879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974093" y="1624856"/>
            <a:ext cx="8243811" cy="4588619"/>
          </a:xfrm>
          <a:prstGeom prst="rect">
            <a:avLst/>
          </a:prstGeom>
        </p:spPr>
      </p:pic>
    </p:spTree>
    <p:extLst>
      <p:ext uri="{BB962C8B-B14F-4D97-AF65-F5344CB8AC3E}">
        <p14:creationId xmlns:p14="http://schemas.microsoft.com/office/powerpoint/2010/main" val="10689909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428749" y="1710860"/>
            <a:ext cx="9334500" cy="4596990"/>
          </a:xfrm>
          <a:prstGeom prst="rect">
            <a:avLst/>
          </a:prstGeom>
        </p:spPr>
      </p:pic>
    </p:spTree>
    <p:extLst>
      <p:ext uri="{BB962C8B-B14F-4D97-AF65-F5344CB8AC3E}">
        <p14:creationId xmlns:p14="http://schemas.microsoft.com/office/powerpoint/2010/main" val="1800396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solidFill>
                  <a:srgbClr val="00B050"/>
                </a:solidFill>
                <a:latin typeface="PingFang SC" charset="-122"/>
                <a:ea typeface="PingFang SC" charset="-122"/>
                <a:cs typeface="PingFang SC" charset="-122"/>
              </a:rPr>
              <a:t>Compile</a:t>
            </a:r>
            <a:r>
              <a:rPr kumimoji="1" lang="zh-CN" altLang="en-US" dirty="0" smtClean="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with</a:t>
            </a:r>
            <a:r>
              <a:rPr kumimoji="1" lang="zh-CN" altLang="en-US" dirty="0" smtClean="0">
                <a:solidFill>
                  <a:srgbClr val="00B050"/>
                </a:solidFill>
                <a:latin typeface="PingFang SC" charset="-122"/>
                <a:ea typeface="PingFang SC" charset="-122"/>
                <a:cs typeface="PingFang SC" charset="-122"/>
              </a:rPr>
              <a:t> </a:t>
            </a:r>
            <a:r>
              <a:rPr kumimoji="1" lang="en-US" altLang="zh-CN" dirty="0" err="1" smtClean="0">
                <a:solidFill>
                  <a:srgbClr val="00B050"/>
                </a:solidFill>
                <a:latin typeface="PingFang SC" charset="-122"/>
                <a:ea typeface="PingFang SC" charset="-122"/>
                <a:cs typeface="PingFang SC" charset="-122"/>
              </a:rPr>
              <a:t>tyes</a:t>
            </a:r>
            <a:r>
              <a:rPr kumimoji="1" lang="zh-CN" altLang="en-US" dirty="0" smtClean="0">
                <a:solidFill>
                  <a:srgbClr val="00B050"/>
                </a:solidFill>
                <a:latin typeface="PingFang SC" charset="-122"/>
                <a:ea typeface="PingFang SC" charset="-122"/>
                <a:cs typeface="PingFang SC" charset="-122"/>
              </a:rPr>
              <a:t> </a:t>
            </a:r>
            <a:r>
              <a:rPr kumimoji="1" lang="mr-IN" altLang="zh-CN" dirty="0" smtClean="0">
                <a:solidFill>
                  <a:srgbClr val="00B050"/>
                </a:solidFill>
                <a:latin typeface="PingFang SC" charset="-122"/>
                <a:ea typeface="PingFang SC" charset="-122"/>
                <a:cs typeface="PingFang SC" charset="-122"/>
              </a:rPr>
              <a:t>–</a:t>
            </a:r>
            <a:r>
              <a:rPr kumimoji="1" lang="zh-CN" altLang="en-US" dirty="0" smtClean="0">
                <a:solidFill>
                  <a:srgbClr val="00B050"/>
                </a:solidFill>
                <a:latin typeface="PingFang SC" charset="-122"/>
                <a:ea typeface="PingFang SC" charset="-122"/>
                <a:cs typeface="PingFang SC" charset="-122"/>
              </a:rPr>
              <a:t> 类型编译</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2009774" y="1637882"/>
            <a:ext cx="8172450" cy="4575593"/>
          </a:xfrm>
          <a:prstGeom prst="rect">
            <a:avLst/>
          </a:prstGeom>
        </p:spPr>
      </p:pic>
    </p:spTree>
    <p:extLst>
      <p:ext uri="{BB962C8B-B14F-4D97-AF65-F5344CB8AC3E}">
        <p14:creationId xmlns:p14="http://schemas.microsoft.com/office/powerpoint/2010/main" val="1684841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705916"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的算术运算</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要避免“去优化”</a:t>
            </a:r>
            <a:endParaRPr kumimoji="1" lang="en-US" altLang="zh-CN" dirty="0" smtClean="0">
              <a:solidFill>
                <a:srgbClr val="00B050"/>
              </a:solidFill>
              <a:latin typeface="PingFang SC" charset="-122"/>
              <a:ea typeface="PingFang SC" charset="-122"/>
              <a:cs typeface="PingFang SC" charset="-122"/>
            </a:endParaRPr>
          </a:p>
        </p:txBody>
      </p:sp>
      <p:sp>
        <p:nvSpPr>
          <p:cNvPr id="11" name="Shape 351"/>
          <p:cNvSpPr txBox="1">
            <a:spLocks/>
          </p:cNvSpPr>
          <p:nvPr/>
        </p:nvSpPr>
        <p:spPr>
          <a:xfrm>
            <a:off x="1200150" y="1972593"/>
            <a:ext cx="8782050" cy="407352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zh-CN" altLang="en-GB" dirty="0" smtClean="0">
                <a:latin typeface="PingFang SC" charset="-122"/>
                <a:ea typeface="PingFang SC" charset="-122"/>
                <a:cs typeface="PingFang SC" charset="-122"/>
              </a:rPr>
              <a:t>去优化的消耗是很大的！</a:t>
            </a:r>
            <a:endParaRPr lang="en-GB" dirty="0" smtClean="0">
              <a:latin typeface="PingFang SC" charset="-122"/>
              <a:ea typeface="PingFang SC" charset="-122"/>
              <a:cs typeface="PingFang SC" charset="-122"/>
            </a:endParaRPr>
          </a:p>
          <a:p>
            <a:pPr marL="457200">
              <a:spcBef>
                <a:spcPts val="0"/>
              </a:spcBef>
            </a:pPr>
            <a:r>
              <a:rPr lang="zh-CN" altLang="en-GB" dirty="0" smtClean="0">
                <a:latin typeface="PingFang SC" charset="-122"/>
                <a:ea typeface="PingFang SC" charset="-122"/>
                <a:cs typeface="PingFang SC" charset="-122"/>
              </a:rPr>
              <a:t>主要是因为重新优化（</a:t>
            </a:r>
            <a:r>
              <a:rPr lang="en-GB" dirty="0" smtClean="0">
                <a:latin typeface="PingFang SC" charset="-122"/>
                <a:ea typeface="PingFang SC" charset="-122"/>
                <a:cs typeface="PingFang SC" charset="-122"/>
                <a:sym typeface="+mn-ea"/>
              </a:rPr>
              <a:t>re-optimization</a:t>
            </a:r>
            <a:r>
              <a:rPr lang="zh-CN" altLang="en-GB" dirty="0" smtClean="0">
                <a:latin typeface="PingFang SC" charset="-122"/>
                <a:ea typeface="PingFang SC" charset="-122"/>
                <a:cs typeface="PingFang SC" charset="-122"/>
              </a:rPr>
              <a:t>）的消耗是很大的！</a:t>
            </a:r>
          </a:p>
          <a:p>
            <a:pPr>
              <a:spcBef>
                <a:spcPts val="0"/>
              </a:spcBef>
              <a:buFont typeface="Arial"/>
              <a:buNone/>
            </a:pPr>
            <a:endParaRPr lang="en-GB" dirty="0" smtClean="0">
              <a:latin typeface="PingFang SC" charset="-122"/>
              <a:ea typeface="PingFang SC" charset="-122"/>
              <a:cs typeface="PingFang SC" charset="-122"/>
            </a:endParaRPr>
          </a:p>
          <a:p>
            <a:pPr>
              <a:spcBef>
                <a:spcPts val="0"/>
              </a:spcBef>
            </a:pPr>
            <a:r>
              <a:rPr lang="zh-CN" altLang="en-GB" dirty="0" smtClean="0">
                <a:latin typeface="PingFang SC" charset="-122"/>
                <a:ea typeface="PingFang SC" charset="-122"/>
                <a:cs typeface="PingFang SC" charset="-122"/>
              </a:rPr>
              <a:t>如果我们不恰当的使用类型反馈信息，那么我们就会陷入去优化的怪圈（</a:t>
            </a:r>
            <a:r>
              <a:rPr lang="en-GB" b="1" dirty="0" err="1" smtClean="0">
                <a:latin typeface="PingFang SC" charset="-122"/>
                <a:ea typeface="PingFang SC" charset="-122"/>
                <a:cs typeface="PingFang SC" charset="-122"/>
              </a:rPr>
              <a:t>deoptimization</a:t>
            </a:r>
            <a:r>
              <a:rPr lang="en-GB" b="1" dirty="0" smtClean="0">
                <a:latin typeface="PingFang SC" charset="-122"/>
                <a:ea typeface="PingFang SC" charset="-122"/>
                <a:cs typeface="PingFang SC" charset="-122"/>
              </a:rPr>
              <a:t> loop</a:t>
            </a:r>
            <a:r>
              <a:rPr lang="zh-CN" altLang="en-GB" b="1" dirty="0" smtClean="0">
                <a:latin typeface="PingFang SC" charset="-122"/>
                <a:ea typeface="PingFang SC" charset="-122"/>
                <a:cs typeface="PingFang SC" charset="-122"/>
              </a:rPr>
              <a:t>）</a:t>
            </a:r>
            <a:r>
              <a:rPr lang="en-GB" dirty="0" smtClean="0">
                <a:latin typeface="PingFang SC" charset="-122"/>
                <a:ea typeface="PingFang SC" charset="-122"/>
                <a:cs typeface="PingFang SC" charset="-122"/>
              </a:rPr>
              <a:t>:</a:t>
            </a:r>
          </a:p>
          <a:p>
            <a:pPr marL="457200" lvl="1" indent="0">
              <a:spcBef>
                <a:spcPts val="0"/>
              </a:spcBef>
              <a:buFont typeface="Arial"/>
              <a:buNone/>
            </a:pPr>
            <a:endParaRPr lang="en-GB" sz="2800" dirty="0" smtClean="0">
              <a:latin typeface="PingFang SC" charset="-122"/>
              <a:ea typeface="PingFang SC" charset="-122"/>
              <a:cs typeface="PingFang SC" charset="-122"/>
            </a:endParaRPr>
          </a:p>
          <a:p>
            <a:pPr marL="457200" lvl="1" indent="0">
              <a:spcBef>
                <a:spcPts val="0"/>
              </a:spcBef>
              <a:buFont typeface="Arial"/>
              <a:buNone/>
            </a:pPr>
            <a:r>
              <a:rPr lang="zh-CN" altLang="en-GB" sz="2800" dirty="0" smtClean="0">
                <a:latin typeface="PingFang SC" charset="-122"/>
                <a:ea typeface="PingFang SC" charset="-122"/>
                <a:cs typeface="PingFang SC" charset="-122"/>
              </a:rPr>
              <a:t>函数不停的去优化，然后再重新优化，直到我们达到了重优化的次数限制，这时我们的函数将再也不会被</a:t>
            </a:r>
            <a:r>
              <a:rPr lang="en-US" altLang="zh-CN" sz="2800" dirty="0" smtClean="0">
                <a:latin typeface="PingFang SC" charset="-122"/>
                <a:ea typeface="PingFang SC" charset="-122"/>
                <a:cs typeface="PingFang SC" charset="-122"/>
              </a:rPr>
              <a:t>V8</a:t>
            </a:r>
            <a:r>
              <a:rPr lang="zh-CN" altLang="en-US" sz="2800" dirty="0" smtClean="0">
                <a:latin typeface="PingFang SC" charset="-122"/>
                <a:ea typeface="PingFang SC" charset="-122"/>
                <a:cs typeface="PingFang SC" charset="-122"/>
              </a:rPr>
              <a:t>引擎优化。</a:t>
            </a:r>
            <a:endParaRPr lang="en-US" altLang="zh-CN" sz="2800" dirty="0">
              <a:latin typeface="PingFang SC" charset="-122"/>
              <a:ea typeface="PingFang SC" charset="-122"/>
              <a:cs typeface="PingFang SC" charset="-122"/>
            </a:endParaRPr>
          </a:p>
        </p:txBody>
      </p:sp>
    </p:spTree>
    <p:extLst>
      <p:ext uri="{BB962C8B-B14F-4D97-AF65-F5344CB8AC3E}">
        <p14:creationId xmlns:p14="http://schemas.microsoft.com/office/powerpoint/2010/main" val="1420935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260350" y="2359948"/>
            <a:ext cx="3530600" cy="1369873"/>
          </a:xfrm>
          <a:prstGeom prst="rect">
            <a:avLst/>
          </a:prstGeom>
        </p:spPr>
      </p:pic>
      <p:pic>
        <p:nvPicPr>
          <p:cNvPr id="3" name="图片 2"/>
          <p:cNvPicPr>
            <a:picLocks noChangeAspect="1"/>
          </p:cNvPicPr>
          <p:nvPr/>
        </p:nvPicPr>
        <p:blipFill>
          <a:blip r:embed="rId7"/>
          <a:stretch>
            <a:fillRect/>
          </a:stretch>
        </p:blipFill>
        <p:spPr>
          <a:xfrm>
            <a:off x="260350" y="4421058"/>
            <a:ext cx="6637762" cy="1638435"/>
          </a:xfrm>
          <a:prstGeom prst="rect">
            <a:avLst/>
          </a:prstGeom>
        </p:spPr>
      </p:pic>
      <p:sp>
        <p:nvSpPr>
          <p:cNvPr id="8" name="矩形 7"/>
          <p:cNvSpPr/>
          <p:nvPr/>
        </p:nvSpPr>
        <p:spPr>
          <a:xfrm>
            <a:off x="5190943" y="2182614"/>
            <a:ext cx="6714584" cy="3170099"/>
          </a:xfrm>
          <a:prstGeom prst="rect">
            <a:avLst/>
          </a:prstGeom>
        </p:spPr>
        <p:txBody>
          <a:bodyPr wrap="square">
            <a:spAutoFit/>
          </a:bodyPr>
          <a:lstStyle/>
          <a:p>
            <a:pPr marL="342900" indent="-342900">
              <a:lnSpc>
                <a:spcPct val="200000"/>
              </a:lnSpc>
              <a:buFont typeface="Arial" charset="0"/>
              <a:buChar char="•"/>
            </a:pP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new Point(x, y)</a:t>
            </a:r>
            <a:r>
              <a:rPr lang="zh-CN" altLang="en-US" sz="2000" dirty="0">
                <a:solidFill>
                  <a:srgbClr val="333333"/>
                </a:solidFill>
                <a:latin typeface="PingFang SC" charset="-122"/>
                <a:ea typeface="PingFang SC" charset="-122"/>
                <a:cs typeface="PingFang SC" charset="-122"/>
              </a:rPr>
              <a:t>执行时，一个新的</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对象会被创建</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如果</a:t>
            </a:r>
            <a:r>
              <a:rPr lang="zh-CN" altLang="en-US" sz="2000" dirty="0">
                <a:solidFill>
                  <a:srgbClr val="333333"/>
                </a:solidFill>
                <a:latin typeface="PingFang SC" charset="-122"/>
                <a:ea typeface="PingFang SC" charset="-122"/>
                <a:cs typeface="PingFang SC" charset="-122"/>
              </a:rPr>
              <a:t>这是</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对象第一次被创建，</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会为它初始化一个隐藏类，不妨称作</a:t>
            </a:r>
            <a:r>
              <a:rPr lang="en-US" altLang="zh-CN" sz="2000" dirty="0">
                <a:solidFill>
                  <a:srgbClr val="333333"/>
                </a:solidFill>
                <a:latin typeface="PingFang SC" charset="-122"/>
                <a:ea typeface="PingFang SC" charset="-122"/>
                <a:cs typeface="PingFang SC" charset="-122"/>
              </a:rPr>
              <a:t>C0</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342900" indent="-342900">
              <a:lnSpc>
                <a:spcPct val="200000"/>
              </a:lnSpc>
              <a:buFont typeface="Arial" charset="0"/>
              <a:buChar char="•"/>
            </a:pPr>
            <a:r>
              <a:rPr lang="zh-CN" altLang="en-US" sz="2000" dirty="0" smtClean="0">
                <a:solidFill>
                  <a:srgbClr val="333333"/>
                </a:solidFill>
                <a:latin typeface="PingFang SC" charset="-122"/>
                <a:ea typeface="PingFang SC" charset="-122"/>
                <a:cs typeface="PingFang SC" charset="-122"/>
              </a:rPr>
              <a:t>因为</a:t>
            </a:r>
            <a:r>
              <a:rPr lang="zh-CN" altLang="en-US" sz="2000" dirty="0">
                <a:solidFill>
                  <a:srgbClr val="333333"/>
                </a:solidFill>
                <a:latin typeface="PingFang SC" charset="-122"/>
                <a:ea typeface="PingFang SC" charset="-122"/>
                <a:cs typeface="PingFang SC" charset="-122"/>
              </a:rPr>
              <a:t>这个对象还没有定义任何属性，所以这个初始类是一个空类。到此时为止，对象</a:t>
            </a:r>
            <a:r>
              <a:rPr lang="en-US" altLang="zh-CN" sz="2000" dirty="0">
                <a:solidFill>
                  <a:srgbClr val="333333"/>
                </a:solidFill>
                <a:latin typeface="PingFang SC" charset="-122"/>
                <a:ea typeface="PingFang SC" charset="-122"/>
                <a:cs typeface="PingFang SC" charset="-122"/>
              </a:rPr>
              <a:t>Point</a:t>
            </a:r>
            <a:r>
              <a:rPr lang="zh-CN" altLang="en-US" sz="2000" dirty="0">
                <a:solidFill>
                  <a:srgbClr val="333333"/>
                </a:solidFill>
                <a:latin typeface="PingFang SC" charset="-122"/>
                <a:ea typeface="PingFang SC" charset="-122"/>
                <a:cs typeface="PingFang SC" charset="-122"/>
              </a:rPr>
              <a:t>的隐藏类是</a:t>
            </a:r>
            <a:r>
              <a:rPr lang="en-US" altLang="zh-CN" sz="2000" dirty="0">
                <a:solidFill>
                  <a:srgbClr val="333333"/>
                </a:solidFill>
                <a:latin typeface="PingFang SC" charset="-122"/>
                <a:ea typeface="PingFang SC" charset="-122"/>
                <a:cs typeface="PingFang SC" charset="-122"/>
              </a:rPr>
              <a:t>C0</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76554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47</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4800600" y="1738340"/>
            <a:ext cx="7391400" cy="4662815"/>
          </a:xfrm>
          <a:prstGeom prst="rect">
            <a:avLst/>
          </a:prstGeom>
        </p:spPr>
        <p:txBody>
          <a:bodyPr wrap="square">
            <a:spAutoFit/>
          </a:bodyPr>
          <a:lstStyle/>
          <a:p>
            <a:pPr marL="342900" indent="-342900">
              <a:lnSpc>
                <a:spcPct val="150000"/>
              </a:lnSpc>
              <a:buFont typeface="Arial" charset="0"/>
              <a:buChar char="•"/>
            </a:pPr>
            <a:r>
              <a:rPr lang="zh-CN" altLang="en-US" sz="2200" dirty="0">
                <a:latin typeface="PingFang SC" charset="-122"/>
                <a:ea typeface="PingFang SC" charset="-122"/>
                <a:cs typeface="PingFang SC" charset="-122"/>
              </a:rPr>
              <a:t>执行函数</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中的第一条语句会为对象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创建一个新的属性</a:t>
            </a:r>
            <a:r>
              <a:rPr lang="en-US" altLang="zh-CN" sz="2200" dirty="0">
                <a:latin typeface="PingFang SC" charset="-122"/>
                <a:ea typeface="PingFang SC" charset="-122"/>
                <a:cs typeface="PingFang SC" charset="-122"/>
              </a:rPr>
              <a:t>x</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a:t>
            </a:r>
            <a:r>
              <a:rPr lang="en-US" altLang="zh-CN" sz="2200" dirty="0">
                <a:latin typeface="PingFang SC" charset="-122"/>
                <a:ea typeface="PingFang SC" charset="-122"/>
                <a:cs typeface="PingFang SC" charset="-122"/>
              </a:rPr>
              <a:t>V8</a:t>
            </a:r>
            <a:r>
              <a:rPr lang="zh-CN" altLang="en-US" sz="2200" dirty="0">
                <a:latin typeface="PingFang SC" charset="-122"/>
                <a:ea typeface="PingFang SC" charset="-122"/>
                <a:cs typeface="PingFang SC" charset="-122"/>
              </a:rPr>
              <a:t>会在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的基础上创建另一个隐藏类</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，并将属性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的信息添加到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中：这个属性的值会被存储在距</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对象偏移量为</a:t>
            </a:r>
            <a:r>
              <a:rPr lang="en-US" altLang="zh-CN" sz="2200" dirty="0">
                <a:latin typeface="PingFang SC" charset="-122"/>
                <a:ea typeface="PingFang SC" charset="-122"/>
                <a:cs typeface="PingFang SC" charset="-122"/>
              </a:rPr>
              <a:t>0</a:t>
            </a:r>
            <a:r>
              <a:rPr lang="zh-CN" altLang="en-US" sz="2200" dirty="0">
                <a:latin typeface="PingFang SC" charset="-122"/>
                <a:ea typeface="PingFang SC" charset="-122"/>
                <a:cs typeface="PingFang SC" charset="-122"/>
              </a:rPr>
              <a:t>的</a:t>
            </a:r>
            <a:r>
              <a:rPr lang="zh-CN" altLang="en-US" sz="2200" dirty="0" smtClean="0">
                <a:latin typeface="PingFang SC" charset="-122"/>
                <a:ea typeface="PingFang SC" charset="-122"/>
                <a:cs typeface="PingFang SC" charset="-122"/>
              </a:rPr>
              <a:t>地方</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a:latin typeface="PingFang SC" charset="-122"/>
                <a:ea typeface="PingFang SC" charset="-122"/>
                <a:cs typeface="PingFang SC" charset="-122"/>
              </a:rPr>
              <a:t>在</a:t>
            </a:r>
            <a:r>
              <a:rPr lang="en-US" altLang="zh-CN" sz="2200" dirty="0">
                <a:latin typeface="PingFang SC" charset="-122"/>
                <a:ea typeface="PingFang SC" charset="-122"/>
                <a:cs typeface="PingFang SC" charset="-122"/>
              </a:rPr>
              <a:t>C0</a:t>
            </a:r>
            <a:r>
              <a:rPr lang="zh-CN" altLang="en-US" sz="2200" dirty="0">
                <a:latin typeface="PingFang SC" charset="-122"/>
                <a:ea typeface="PingFang SC" charset="-122"/>
                <a:cs typeface="PingFang SC" charset="-122"/>
              </a:rPr>
              <a:t>中添加适当的类转移信息，使得当有另外的以其为隐藏类的对象在添加了属性</a:t>
            </a:r>
            <a:r>
              <a:rPr lang="en-US" altLang="zh-CN" sz="2200" dirty="0">
                <a:latin typeface="PingFang SC" charset="-122"/>
                <a:ea typeface="PingFang SC" charset="-122"/>
                <a:cs typeface="PingFang SC" charset="-122"/>
              </a:rPr>
              <a:t>x</a:t>
            </a:r>
            <a:r>
              <a:rPr lang="zh-CN" altLang="en-US" sz="2200" dirty="0">
                <a:latin typeface="PingFang SC" charset="-122"/>
                <a:ea typeface="PingFang SC" charset="-122"/>
                <a:cs typeface="PingFang SC" charset="-122"/>
              </a:rPr>
              <a:t>之后能找到</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作为新的隐藏类</a:t>
            </a:r>
            <a:r>
              <a:rPr lang="zh-CN" altLang="en-US" sz="2200" dirty="0" smtClean="0">
                <a:latin typeface="PingFang SC" charset="-122"/>
                <a:ea typeface="PingFang SC" charset="-122"/>
                <a:cs typeface="PingFang SC" charset="-122"/>
              </a:rPr>
              <a:t>。</a:t>
            </a:r>
            <a:endParaRPr lang="en-US" altLang="zh-CN" sz="22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200" dirty="0" smtClean="0">
                <a:latin typeface="PingFang SC" charset="-122"/>
                <a:ea typeface="PingFang SC" charset="-122"/>
                <a:cs typeface="PingFang SC" charset="-122"/>
              </a:rPr>
              <a:t>此时</a:t>
            </a:r>
            <a:r>
              <a:rPr lang="zh-CN" altLang="en-US" sz="2200" dirty="0">
                <a:latin typeface="PingFang SC" charset="-122"/>
                <a:ea typeface="PingFang SC" charset="-122"/>
                <a:cs typeface="PingFang SC" charset="-122"/>
              </a:rPr>
              <a:t>对象</a:t>
            </a:r>
            <a:r>
              <a:rPr lang="en-US" altLang="zh-CN" sz="2200" dirty="0">
                <a:latin typeface="PingFang SC" charset="-122"/>
                <a:ea typeface="PingFang SC" charset="-122"/>
                <a:cs typeface="PingFang SC" charset="-122"/>
              </a:rPr>
              <a:t>Point</a:t>
            </a:r>
            <a:r>
              <a:rPr lang="zh-CN" altLang="en-US" sz="2200" dirty="0">
                <a:latin typeface="PingFang SC" charset="-122"/>
                <a:ea typeface="PingFang SC" charset="-122"/>
                <a:cs typeface="PingFang SC" charset="-122"/>
              </a:rPr>
              <a:t>的隐藏类更新为</a:t>
            </a:r>
            <a:r>
              <a:rPr lang="en-US" altLang="zh-CN" sz="2200" dirty="0">
                <a:latin typeface="PingFang SC" charset="-122"/>
                <a:ea typeface="PingFang SC" charset="-122"/>
                <a:cs typeface="PingFang SC" charset="-122"/>
              </a:rPr>
              <a:t>C1</a:t>
            </a:r>
            <a:r>
              <a:rPr lang="zh-CN" altLang="en-US" sz="2200" dirty="0">
                <a:latin typeface="PingFang SC" charset="-122"/>
                <a:ea typeface="PingFang SC" charset="-122"/>
                <a:cs typeface="PingFang SC" charset="-122"/>
              </a:rPr>
              <a:t>。</a:t>
            </a:r>
          </a:p>
        </p:txBody>
      </p:sp>
      <p:pic>
        <p:nvPicPr>
          <p:cNvPr id="11" name="图片 10"/>
          <p:cNvPicPr>
            <a:picLocks noChangeAspect="1"/>
          </p:cNvPicPr>
          <p:nvPr/>
        </p:nvPicPr>
        <p:blipFill>
          <a:blip r:embed="rId7"/>
          <a:stretch>
            <a:fillRect/>
          </a:stretch>
        </p:blipFill>
        <p:spPr>
          <a:xfrm>
            <a:off x="108673" y="3544352"/>
            <a:ext cx="6019800" cy="2514600"/>
          </a:xfrm>
          <a:prstGeom prst="rect">
            <a:avLst/>
          </a:prstGeom>
        </p:spPr>
      </p:pic>
    </p:spTree>
    <p:extLst>
      <p:ext uri="{BB962C8B-B14F-4D97-AF65-F5344CB8AC3E}">
        <p14:creationId xmlns:p14="http://schemas.microsoft.com/office/powerpoint/2010/main" val="317531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244251"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隐藏类</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48</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隐藏类（</a:t>
            </a:r>
            <a:r>
              <a:rPr lang="en-US" altLang="zh-CN" dirty="0">
                <a:solidFill>
                  <a:srgbClr val="00B050"/>
                </a:solidFill>
                <a:latin typeface="PingFang SC" charset="-122"/>
                <a:ea typeface="PingFang SC" charset="-122"/>
                <a:cs typeface="PingFang SC" charset="-122"/>
              </a:rPr>
              <a:t>Hidden Class</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2" name="图片 1"/>
          <p:cNvPicPr>
            <a:picLocks noChangeAspect="1"/>
          </p:cNvPicPr>
          <p:nvPr/>
        </p:nvPicPr>
        <p:blipFill>
          <a:blip r:embed="rId6"/>
          <a:stretch>
            <a:fillRect/>
          </a:stretch>
        </p:blipFill>
        <p:spPr>
          <a:xfrm>
            <a:off x="108673" y="1738340"/>
            <a:ext cx="3530600" cy="1369873"/>
          </a:xfrm>
          <a:prstGeom prst="rect">
            <a:avLst/>
          </a:prstGeom>
        </p:spPr>
      </p:pic>
      <p:sp>
        <p:nvSpPr>
          <p:cNvPr id="8" name="矩形 7"/>
          <p:cNvSpPr/>
          <p:nvPr/>
        </p:nvSpPr>
        <p:spPr>
          <a:xfrm>
            <a:off x="108672" y="4211298"/>
            <a:ext cx="12083327" cy="2133213"/>
          </a:xfrm>
          <a:prstGeom prst="rect">
            <a:avLst/>
          </a:prstGeom>
        </p:spPr>
        <p:txBody>
          <a:bodyPr wrap="square">
            <a:spAutoFit/>
          </a:bodyPr>
          <a:lstStyle/>
          <a:p>
            <a:pPr marL="342900" indent="-342900">
              <a:lnSpc>
                <a:spcPct val="150000"/>
              </a:lnSpc>
              <a:buFont typeface="Arial" charset="0"/>
              <a:buChar char="•"/>
            </a:pPr>
            <a:r>
              <a:rPr lang="zh-CN" altLang="en-US" dirty="0">
                <a:latin typeface="PingFang SC" charset="-122"/>
                <a:ea typeface="PingFang SC" charset="-122"/>
                <a:cs typeface="PingFang SC" charset="-122"/>
              </a:rPr>
              <a:t>执行函数</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中的第二条语句会添加一个新的属性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到对象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中。同理，此时</a:t>
            </a:r>
            <a:r>
              <a:rPr lang="en-US" altLang="zh-CN" dirty="0">
                <a:latin typeface="PingFang SC" charset="-122"/>
                <a:ea typeface="PingFang SC" charset="-122"/>
                <a:cs typeface="PingFang SC" charset="-122"/>
              </a:rPr>
              <a:t>V8</a:t>
            </a:r>
            <a:r>
              <a:rPr lang="zh-CN" altLang="en-US" dirty="0">
                <a:latin typeface="PingFang SC" charset="-122"/>
                <a:ea typeface="PingFang SC" charset="-122"/>
                <a:cs typeface="PingFang SC" charset="-122"/>
              </a:rPr>
              <a:t>会有以下操作。</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的基础上创建另一个隐藏类</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，并在</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中添加关于属性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的信息：这个属性将被存储在内存中离</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对象的偏移量为</a:t>
            </a:r>
            <a:r>
              <a:rPr lang="en-US" altLang="zh-CN" dirty="0">
                <a:latin typeface="PingFang SC" charset="-122"/>
                <a:ea typeface="PingFang SC" charset="-122"/>
                <a:cs typeface="PingFang SC" charset="-122"/>
              </a:rPr>
              <a:t>1</a:t>
            </a:r>
            <a:r>
              <a:rPr lang="zh-CN" altLang="en-US" dirty="0">
                <a:latin typeface="PingFang SC" charset="-122"/>
                <a:ea typeface="PingFang SC" charset="-122"/>
                <a:cs typeface="PingFang SC" charset="-122"/>
              </a:rPr>
              <a:t>的地方。</a:t>
            </a:r>
          </a:p>
          <a:p>
            <a:pPr marL="342900" indent="-342900">
              <a:lnSpc>
                <a:spcPct val="150000"/>
              </a:lnSpc>
              <a:buFont typeface="Arial" charset="0"/>
              <a:buChar char="•"/>
            </a:pPr>
            <a:r>
              <a:rPr lang="zh-CN" altLang="en-US" dirty="0">
                <a:latin typeface="PingFang SC" charset="-122"/>
                <a:ea typeface="PingFang SC" charset="-122"/>
                <a:cs typeface="PingFang SC" charset="-122"/>
              </a:rPr>
              <a:t>在</a:t>
            </a:r>
            <a:r>
              <a:rPr lang="en-US" altLang="zh-CN" dirty="0">
                <a:latin typeface="PingFang SC" charset="-122"/>
                <a:ea typeface="PingFang SC" charset="-122"/>
                <a:cs typeface="PingFang SC" charset="-122"/>
              </a:rPr>
              <a:t>C1</a:t>
            </a:r>
            <a:r>
              <a:rPr lang="zh-CN" altLang="en-US" dirty="0">
                <a:latin typeface="PingFang SC" charset="-122"/>
                <a:ea typeface="PingFang SC" charset="-122"/>
                <a:cs typeface="PingFang SC" charset="-122"/>
              </a:rPr>
              <a:t>中添加适当的类转移信息，使得当有另外的以其为隐藏类的对象在添加了属性</a:t>
            </a:r>
            <a:r>
              <a:rPr lang="en-US" altLang="zh-CN" dirty="0">
                <a:latin typeface="PingFang SC" charset="-122"/>
                <a:ea typeface="PingFang SC" charset="-122"/>
                <a:cs typeface="PingFang SC" charset="-122"/>
              </a:rPr>
              <a:t>y</a:t>
            </a:r>
            <a:r>
              <a:rPr lang="zh-CN" altLang="en-US" dirty="0">
                <a:latin typeface="PingFang SC" charset="-122"/>
                <a:ea typeface="PingFang SC" charset="-122"/>
                <a:cs typeface="PingFang SC" charset="-122"/>
              </a:rPr>
              <a:t>之后能找到</a:t>
            </a:r>
            <a:r>
              <a:rPr lang="en-US" altLang="zh-CN" dirty="0">
                <a:latin typeface="PingFang SC" charset="-122"/>
                <a:ea typeface="PingFang SC" charset="-122"/>
                <a:cs typeface="PingFang SC" charset="-122"/>
              </a:rPr>
              <a:t>C2</a:t>
            </a:r>
            <a:r>
              <a:rPr lang="zh-CN" altLang="en-US" dirty="0">
                <a:latin typeface="PingFang SC" charset="-122"/>
                <a:ea typeface="PingFang SC" charset="-122"/>
                <a:cs typeface="PingFang SC" charset="-122"/>
              </a:rPr>
              <a:t>作为新的隐藏类。此时对象</a:t>
            </a:r>
            <a:r>
              <a:rPr lang="en-US" altLang="zh-CN" dirty="0">
                <a:latin typeface="PingFang SC" charset="-122"/>
                <a:ea typeface="PingFang SC" charset="-122"/>
                <a:cs typeface="PingFang SC" charset="-122"/>
              </a:rPr>
              <a:t>Point</a:t>
            </a:r>
            <a:r>
              <a:rPr lang="zh-CN" altLang="en-US" dirty="0">
                <a:latin typeface="PingFang SC" charset="-122"/>
                <a:ea typeface="PingFang SC" charset="-122"/>
                <a:cs typeface="PingFang SC" charset="-122"/>
              </a:rPr>
              <a:t>的隐藏类被更新为</a:t>
            </a:r>
            <a:r>
              <a:rPr lang="en-US" altLang="zh-CN" dirty="0">
                <a:latin typeface="PingFang SC" charset="-122"/>
                <a:ea typeface="PingFang SC" charset="-122"/>
                <a:cs typeface="PingFang SC" charset="-122"/>
              </a:rPr>
              <a:t>C2</a:t>
            </a:r>
          </a:p>
        </p:txBody>
      </p:sp>
      <p:pic>
        <p:nvPicPr>
          <p:cNvPr id="3" name="图片 2"/>
          <p:cNvPicPr>
            <a:picLocks noChangeAspect="1"/>
          </p:cNvPicPr>
          <p:nvPr/>
        </p:nvPicPr>
        <p:blipFill>
          <a:blip r:embed="rId7"/>
          <a:stretch>
            <a:fillRect/>
          </a:stretch>
        </p:blipFill>
        <p:spPr>
          <a:xfrm>
            <a:off x="5476693" y="1316148"/>
            <a:ext cx="6019800" cy="3009900"/>
          </a:xfrm>
          <a:prstGeom prst="rect">
            <a:avLst/>
          </a:prstGeom>
        </p:spPr>
      </p:pic>
    </p:spTree>
    <p:extLst>
      <p:ext uri="{BB962C8B-B14F-4D97-AF65-F5344CB8AC3E}">
        <p14:creationId xmlns:p14="http://schemas.microsoft.com/office/powerpoint/2010/main" val="18729193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475084"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内联缓存</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49</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内联缓存（</a:t>
            </a:r>
            <a:r>
              <a:rPr lang="en-US" altLang="zh-CN" dirty="0">
                <a:solidFill>
                  <a:srgbClr val="00B050"/>
                </a:solidFill>
                <a:latin typeface="PingFang SC" charset="-122"/>
                <a:ea typeface="PingFang SC" charset="-122"/>
                <a:cs typeface="PingFang SC" charset="-122"/>
              </a:rPr>
              <a:t>Incline Cache</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730798" y="1775571"/>
            <a:ext cx="10946852" cy="2400657"/>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在第一次执行到访问某个对象的属性的代码时，</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会找出对象当前的隐藏类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同时</a:t>
            </a:r>
            <a:r>
              <a:rPr lang="zh-CN" altLang="en-US" sz="2000" dirty="0">
                <a:latin typeface="PingFang SC" charset="-122"/>
                <a:ea typeface="PingFang SC" charset="-122"/>
                <a:cs typeface="PingFang SC" charset="-122"/>
              </a:rPr>
              <a:t>，假设在相同代码段里的其他所有对象的属性访问都由这个隐藏类进行描述，并修改相应的内联代码让他们直接使用这个隐藏类</a:t>
            </a:r>
            <a:r>
              <a:rPr lang="zh-CN" altLang="en-US" sz="2000" dirty="0" smtClean="0">
                <a:latin typeface="PingFang SC" charset="-122"/>
                <a:ea typeface="PingFang SC" charset="-122"/>
                <a:cs typeface="PingFang SC" charset="-122"/>
              </a:rPr>
              <a:t>。</a:t>
            </a:r>
            <a:endParaRPr lang="en-US" altLang="zh-CN" sz="2000" dirty="0" smtClean="0">
              <a:latin typeface="PingFang SC" charset="-122"/>
              <a:ea typeface="PingFang SC" charset="-122"/>
              <a:cs typeface="PingFang SC" charset="-122"/>
            </a:endParaRPr>
          </a:p>
          <a:p>
            <a:pPr marL="342900" indent="-342900">
              <a:lnSpc>
                <a:spcPct val="150000"/>
              </a:lnSpc>
              <a:buFont typeface="Arial" charset="0"/>
              <a:buChar char="•"/>
            </a:pPr>
            <a:r>
              <a:rPr lang="zh-CN" altLang="en-US" sz="2000" dirty="0" smtClean="0">
                <a:latin typeface="PingFang SC" charset="-122"/>
                <a:ea typeface="PingFang SC" charset="-122"/>
                <a:cs typeface="PingFang SC" charset="-122"/>
              </a:rPr>
              <a:t>当</a:t>
            </a:r>
            <a:r>
              <a:rPr lang="en-US" altLang="zh-CN" sz="2000" dirty="0" smtClean="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预测正确时，属性值的存取仅需一条指令即可完成。如果预测失败，则再次修改内联代码并移除刚才加入的内联优化。 </a:t>
            </a:r>
            <a:endParaRPr lang="en-US" altLang="zh-CN" sz="2000" dirty="0">
              <a:latin typeface="PingFang SC" charset="-122"/>
              <a:ea typeface="PingFang SC" charset="-122"/>
              <a:cs typeface="PingFang SC" charset="-122"/>
            </a:endParaRPr>
          </a:p>
        </p:txBody>
      </p:sp>
      <p:pic>
        <p:nvPicPr>
          <p:cNvPr id="11" name="图片 10"/>
          <p:cNvPicPr>
            <a:picLocks noChangeAspect="1"/>
          </p:cNvPicPr>
          <p:nvPr/>
        </p:nvPicPr>
        <p:blipFill>
          <a:blip r:embed="rId6"/>
          <a:stretch>
            <a:fillRect/>
          </a:stretch>
        </p:blipFill>
        <p:spPr>
          <a:xfrm>
            <a:off x="743772" y="4646897"/>
            <a:ext cx="4813300" cy="1143000"/>
          </a:xfrm>
          <a:prstGeom prst="rect">
            <a:avLst/>
          </a:prstGeom>
        </p:spPr>
      </p:pic>
      <p:pic>
        <p:nvPicPr>
          <p:cNvPr id="14" name="图片 13"/>
          <p:cNvPicPr>
            <a:picLocks noChangeAspect="1"/>
          </p:cNvPicPr>
          <p:nvPr/>
        </p:nvPicPr>
        <p:blipFill>
          <a:blip r:embed="rId7"/>
          <a:stretch>
            <a:fillRect/>
          </a:stretch>
        </p:blipFill>
        <p:spPr>
          <a:xfrm>
            <a:off x="5631727" y="3896828"/>
            <a:ext cx="6273800" cy="1905000"/>
          </a:xfrm>
          <a:prstGeom prst="rect">
            <a:avLst/>
          </a:prstGeom>
        </p:spPr>
      </p:pic>
    </p:spTree>
    <p:extLst>
      <p:ext uri="{BB962C8B-B14F-4D97-AF65-F5344CB8AC3E}">
        <p14:creationId xmlns:p14="http://schemas.microsoft.com/office/powerpoint/2010/main" val="971802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49" y="2682492"/>
            <a:ext cx="10113628" cy="1620271"/>
          </a:xfrm>
          <a:prstGeom prst="rect">
            <a:avLst/>
          </a:prstGeom>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5</a:t>
            </a:fld>
            <a:endParaRPr kumimoji="1" lang="zh-CN" altLang="en-US"/>
          </a:p>
        </p:txBody>
      </p:sp>
    </p:spTree>
    <p:extLst>
      <p:ext uri="{BB962C8B-B14F-4D97-AF65-F5344CB8AC3E}">
        <p14:creationId xmlns:p14="http://schemas.microsoft.com/office/powerpoint/2010/main" val="109828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sp>
        <p:nvSpPr>
          <p:cNvPr id="8" name="矩形 7"/>
          <p:cNvSpPr/>
          <p:nvPr/>
        </p:nvSpPr>
        <p:spPr>
          <a:xfrm>
            <a:off x="470173" y="1625430"/>
            <a:ext cx="11251652" cy="1015663"/>
          </a:xfrm>
          <a:prstGeom prst="rect">
            <a:avLst/>
          </a:prstGeom>
        </p:spPr>
        <p:txBody>
          <a:bodyPr wrap="square">
            <a:spAutoFit/>
          </a:bodyPr>
          <a:lstStyle/>
          <a:p>
            <a:pPr marL="342900" lvl="0" indent="-342900">
              <a:lnSpc>
                <a:spcPct val="150000"/>
              </a:lnSpc>
            </a:pPr>
            <a:r>
              <a:rPr lang="zh-CN" altLang="en-US" sz="2000" dirty="0">
                <a:latin typeface="PingFang SC" charset="-122"/>
                <a:ea typeface="PingFang SC" charset="-122"/>
                <a:cs typeface="PingFang SC" charset="-122"/>
              </a:rPr>
              <a:t>尽管</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是个非常动态的语言，且原本的实现是解释性的，但现代的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运行时引擎都会进行编译。</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Chrome</a:t>
            </a:r>
            <a:r>
              <a:rPr lang="zh-CN" altLang="en-US" sz="2000" dirty="0">
                <a:latin typeface="PingFang SC" charset="-122"/>
                <a:ea typeface="PingFang SC" charset="-122"/>
                <a:cs typeface="PingFang SC" charset="-122"/>
              </a:rPr>
              <a:t>的</a:t>
            </a:r>
            <a:r>
              <a:rPr lang="en-US" altLang="zh-CN" sz="2000" dirty="0">
                <a:latin typeface="PingFang SC" charset="-122"/>
                <a:ea typeface="PingFang SC" charset="-122"/>
                <a:cs typeface="PingFang SC" charset="-122"/>
              </a:rPr>
              <a:t>JavaScript</a:t>
            </a:r>
            <a:r>
              <a:rPr lang="zh-CN" altLang="en-US" sz="2000" dirty="0">
                <a:latin typeface="PingFang SC" charset="-122"/>
                <a:ea typeface="PingFang SC" charset="-122"/>
                <a:cs typeface="PingFang SC" charset="-122"/>
              </a:rPr>
              <a:t>）有两个不同的运行时（</a:t>
            </a:r>
            <a:r>
              <a:rPr lang="en-US" altLang="zh-CN" sz="2000" dirty="0">
                <a:latin typeface="PingFang SC" charset="-122"/>
                <a:ea typeface="PingFang SC" charset="-122"/>
                <a:cs typeface="PingFang SC" charset="-122"/>
              </a:rPr>
              <a:t>JIT</a:t>
            </a:r>
            <a:r>
              <a:rPr lang="zh-CN" altLang="en-US" sz="2000" dirty="0">
                <a:latin typeface="PingFang SC" charset="-122"/>
                <a:ea typeface="PingFang SC" charset="-122"/>
                <a:cs typeface="PingFang SC" charset="-122"/>
              </a:rPr>
              <a:t>）编译器。</a:t>
            </a:r>
            <a:endParaRPr lang="en-US" altLang="zh-CN" sz="2000" dirty="0">
              <a:latin typeface="PingFang SC" charset="-122"/>
              <a:ea typeface="PingFang SC" charset="-122"/>
              <a:cs typeface="PingFang SC" charset="-122"/>
            </a:endParaRPr>
          </a:p>
        </p:txBody>
      </p:sp>
      <p:sp>
        <p:nvSpPr>
          <p:cNvPr id="2" name="矩形 1"/>
          <p:cNvSpPr/>
          <p:nvPr/>
        </p:nvSpPr>
        <p:spPr>
          <a:xfrm>
            <a:off x="846215" y="2597811"/>
            <a:ext cx="11251652" cy="3323987"/>
          </a:xfrm>
          <a:prstGeom prst="rect">
            <a:avLst/>
          </a:prstGeom>
        </p:spPr>
        <p:txBody>
          <a:bodyPr wrap="square">
            <a:spAutoFit/>
          </a:bodyPr>
          <a:lstStyle/>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“完全”编译器（</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）：一开始，所有</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代码都运行在</a:t>
            </a:r>
            <a:r>
              <a:rPr lang="en-US" altLang="zh-CN" sz="2000" dirty="0" err="1" smtClean="0">
                <a:solidFill>
                  <a:srgbClr val="333333"/>
                </a:solidFill>
                <a:latin typeface="PingFang SC" charset="-122"/>
                <a:ea typeface="PingFang SC" charset="-122"/>
                <a:cs typeface="PingFang SC" charset="-122"/>
              </a:rPr>
              <a:t>Unoptimized</a:t>
            </a:r>
            <a:r>
              <a:rPr lang="zh-CN" altLang="en-US" sz="2000" dirty="0" smtClean="0">
                <a:solidFill>
                  <a:srgbClr val="333333"/>
                </a:solidFill>
                <a:latin typeface="PingFang SC" charset="-122"/>
                <a:ea typeface="PingFang SC" charset="-122"/>
                <a:cs typeface="PingFang SC" charset="-122"/>
              </a:rPr>
              <a:t>（未优化）状态</a:t>
            </a:r>
            <a:r>
              <a:rPr lang="zh-CN" altLang="en-US" sz="2000" dirty="0">
                <a:solidFill>
                  <a:srgbClr val="333333"/>
                </a:solidFill>
                <a:latin typeface="PingFang SC" charset="-122"/>
                <a:ea typeface="PingFang SC" charset="-122"/>
                <a:cs typeface="PingFang SC" charset="-122"/>
              </a:rPr>
              <a:t>。它的好处是编译速度非常快，使代码初次执行速度非常快。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“优化”编译器（</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）：当</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发现某段代码执行非常热时，它会根据通常的执行路径进行代码优化，生成</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代码。优化代码的执行速度非常快。</a:t>
            </a:r>
          </a:p>
          <a:p>
            <a:pPr marL="342900" indent="-342900"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编译器有可能从“优化”退回到“完全”状态， 这就是</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。这是很不幸的过程，优化后的代码没法正确执行，不得不退回到</a:t>
            </a:r>
            <a:r>
              <a:rPr lang="en-US" altLang="zh-CN" sz="2000" dirty="0" err="1">
                <a:solidFill>
                  <a:srgbClr val="333333"/>
                </a:solidFill>
                <a:latin typeface="PingFang SC" charset="-122"/>
                <a:ea typeface="PingFang SC" charset="-122"/>
                <a:cs typeface="PingFang SC" charset="-122"/>
              </a:rPr>
              <a:t>Unoptimized</a:t>
            </a:r>
            <a:r>
              <a:rPr lang="zh-CN" altLang="en-US" sz="2000" dirty="0">
                <a:solidFill>
                  <a:srgbClr val="333333"/>
                </a:solidFill>
                <a:latin typeface="PingFang SC" charset="-122"/>
                <a:ea typeface="PingFang SC" charset="-122"/>
                <a:cs typeface="PingFang SC" charset="-122"/>
              </a:rPr>
              <a:t>版本。当然最不幸的是代码不停地被</a:t>
            </a:r>
            <a:r>
              <a:rPr lang="en-US" altLang="zh-CN" sz="2000" dirty="0">
                <a:solidFill>
                  <a:srgbClr val="333333"/>
                </a:solidFill>
                <a:latin typeface="PingFang SC" charset="-122"/>
                <a:ea typeface="PingFang SC" charset="-122"/>
                <a:cs typeface="PingFang SC" charset="-122"/>
              </a:rPr>
              <a:t>Optimized</a:t>
            </a:r>
            <a:r>
              <a:rPr lang="zh-CN" altLang="en-US" sz="2000" dirty="0">
                <a:solidFill>
                  <a:srgbClr val="333333"/>
                </a:solidFill>
                <a:latin typeface="PingFang SC" charset="-122"/>
                <a:ea typeface="PingFang SC" charset="-122"/>
                <a:cs typeface="PingFang SC" charset="-122"/>
              </a:rPr>
              <a:t>，然后又被</a:t>
            </a:r>
            <a:r>
              <a:rPr lang="en-US" altLang="zh-CN" sz="2000" dirty="0" err="1">
                <a:solidFill>
                  <a:srgbClr val="333333"/>
                </a:solidFill>
                <a:latin typeface="PingFang SC" charset="-122"/>
                <a:ea typeface="PingFang SC" charset="-122"/>
                <a:cs typeface="PingFang SC" charset="-122"/>
              </a:rPr>
              <a:t>Deoptimized</a:t>
            </a:r>
            <a:r>
              <a:rPr lang="zh-CN" altLang="en-US" sz="2000" dirty="0">
                <a:solidFill>
                  <a:srgbClr val="333333"/>
                </a:solidFill>
                <a:latin typeface="PingFang SC" charset="-122"/>
                <a:ea typeface="PingFang SC" charset="-122"/>
                <a:cs typeface="PingFang SC" charset="-122"/>
              </a:rPr>
              <a:t>，这会带来很大性能损耗</a:t>
            </a:r>
            <a:r>
              <a:rPr lang="zh-CN" altLang="en-US" sz="2000" dirty="0" smtClean="0">
                <a:solidFill>
                  <a:srgbClr val="333333"/>
                </a:solidFill>
                <a:latin typeface="PingFang SC" charset="-122"/>
                <a:ea typeface="PingFang SC" charset="-122"/>
                <a:cs typeface="PingFang SC" charset="-122"/>
              </a:rPr>
              <a:t>。</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880735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398413"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两次编译与反优化</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两次编译与反优化（</a:t>
            </a:r>
            <a:r>
              <a:rPr lang="en-US" altLang="zh-CN" dirty="0">
                <a:solidFill>
                  <a:srgbClr val="00B050"/>
                </a:solidFill>
                <a:latin typeface="PingFang SC" charset="-122"/>
                <a:ea typeface="PingFang SC" charset="-122"/>
                <a:cs typeface="PingFang SC" charset="-122"/>
              </a:rPr>
              <a:t>Crankshaft</a:t>
            </a:r>
            <a:r>
              <a:rPr lang="zh-CN" altLang="en-US" dirty="0">
                <a:solidFill>
                  <a:srgbClr val="00B050"/>
                </a:solidFill>
                <a:latin typeface="PingFang SC" charset="-122"/>
                <a:ea typeface="PingFang SC" charset="-122"/>
                <a:cs typeface="PingFang SC" charset="-122"/>
              </a:rPr>
              <a:t>）</a:t>
            </a:r>
            <a:endParaRPr kumimoji="1" lang="en-US" altLang="zh-CN" dirty="0" smtClean="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6"/>
          <a:stretch>
            <a:fillRect/>
          </a:stretch>
        </p:blipFill>
        <p:spPr>
          <a:xfrm>
            <a:off x="1652064" y="1385365"/>
            <a:ext cx="9194410" cy="4482035"/>
          </a:xfrm>
          <a:prstGeom prst="rect">
            <a:avLst/>
          </a:prstGeom>
        </p:spPr>
      </p:pic>
      <p:sp>
        <p:nvSpPr>
          <p:cNvPr id="11" name="矩形 10"/>
          <p:cNvSpPr/>
          <p:nvPr/>
        </p:nvSpPr>
        <p:spPr>
          <a:xfrm>
            <a:off x="108673" y="5669647"/>
            <a:ext cx="11796854" cy="646331"/>
          </a:xfrm>
          <a:prstGeom prst="rect">
            <a:avLst/>
          </a:prstGeom>
        </p:spPr>
        <p:txBody>
          <a:bodyPr wrap="square">
            <a:spAutoFit/>
          </a:bodyPr>
          <a:lstStyle/>
          <a:p>
            <a:r>
              <a:rPr lang="en-US" altLang="zh-CN" dirty="0" err="1">
                <a:latin typeface="PingFang SC" charset="-122"/>
                <a:ea typeface="PingFang SC" charset="-122"/>
                <a:cs typeface="PingFang SC" charset="-122"/>
              </a:rPr>
              <a:t>Unoptimized</a:t>
            </a:r>
            <a:r>
              <a:rPr lang="zh-CN" altLang="en-US" dirty="0">
                <a:latin typeface="PingFang SC" charset="-122"/>
                <a:ea typeface="PingFang SC" charset="-122"/>
                <a:cs typeface="PingFang SC" charset="-122"/>
              </a:rPr>
              <a:t> 未优化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hot</a:t>
            </a:r>
            <a:r>
              <a:rPr lang="zh-CN" altLang="en-US" dirty="0">
                <a:latin typeface="PingFang SC" charset="-122"/>
                <a:ea typeface="PingFang SC" charset="-122"/>
                <a:cs typeface="PingFang SC" charset="-122"/>
              </a:rPr>
              <a:t>  </a:t>
            </a:r>
            <a:r>
              <a:rPr lang="en-US" altLang="zh-CN" dirty="0">
                <a:latin typeface="PingFang SC" charset="-122"/>
                <a:ea typeface="PingFang SC" charset="-122"/>
                <a:cs typeface="PingFang SC" charset="-122"/>
              </a:rPr>
              <a:t>-&gt;</a:t>
            </a:r>
            <a:r>
              <a:rPr lang="zh-CN" altLang="en-US" dirty="0">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Optimized</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优化</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&lt;-&gt;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Deoptimized</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去优化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too many </a:t>
            </a:r>
            <a:r>
              <a:rPr lang="en-US" altLang="zh-CN" dirty="0" err="1">
                <a:solidFill>
                  <a:srgbClr val="333333"/>
                </a:solidFill>
                <a:latin typeface="PingFang SC" charset="-122"/>
                <a:ea typeface="PingFang SC" charset="-122"/>
                <a:cs typeface="PingFang SC" charset="-122"/>
              </a:rPr>
              <a:t>deoptimizations</a:t>
            </a:r>
            <a:r>
              <a:rPr lang="en-US" altLang="zh-CN" dirty="0">
                <a:solidFill>
                  <a:srgbClr val="333333"/>
                </a:solidFill>
                <a:latin typeface="PingFang SC" charset="-122"/>
                <a:ea typeface="PingFang SC" charset="-122"/>
                <a:cs typeface="PingFang SC" charset="-122"/>
              </a:rPr>
              <a:t> </a:t>
            </a:r>
            <a:r>
              <a:rPr lang="zh-CN" altLang="en-US" dirty="0">
                <a:solidFill>
                  <a:srgbClr val="333333"/>
                </a:solidFill>
                <a:latin typeface="PingFang SC" charset="-122"/>
                <a:ea typeface="PingFang SC" charset="-122"/>
                <a:cs typeface="PingFang SC" charset="-122"/>
              </a:rPr>
              <a:t>（太多的优化）</a:t>
            </a:r>
            <a:r>
              <a:rPr lang="en-US" altLang="zh-CN" dirty="0">
                <a:solidFill>
                  <a:srgbClr val="333333"/>
                </a:solidFill>
                <a:latin typeface="PingFang SC" charset="-122"/>
                <a:ea typeface="PingFang SC" charset="-122"/>
                <a:cs typeface="PingFang SC" charset="-122"/>
              </a:rPr>
              <a:t>-&gt;</a:t>
            </a:r>
            <a:r>
              <a:rPr lang="zh-CN" altLang="en-US" dirty="0">
                <a:solidFill>
                  <a:srgbClr val="333333"/>
                </a:solidFill>
                <a:latin typeface="PingFang SC" charset="-122"/>
                <a:ea typeface="PingFang SC" charset="-122"/>
                <a:cs typeface="PingFang SC" charset="-122"/>
              </a:rPr>
              <a:t> </a:t>
            </a:r>
            <a:r>
              <a:rPr lang="en-US" altLang="zh-CN" dirty="0" err="1">
                <a:solidFill>
                  <a:srgbClr val="333333"/>
                </a:solidFill>
                <a:latin typeface="PingFang SC" charset="-122"/>
                <a:ea typeface="PingFang SC" charset="-122"/>
                <a:cs typeface="PingFang SC" charset="-122"/>
              </a:rPr>
              <a:t>unoptimized</a:t>
            </a:r>
            <a:r>
              <a:rPr lang="en-US" altLang="zh-CN" dirty="0">
                <a:solidFill>
                  <a:srgbClr val="333333"/>
                </a:solidFill>
                <a:latin typeface="PingFang SC" charset="-122"/>
                <a:ea typeface="PingFang SC" charset="-122"/>
                <a:cs typeface="PingFang SC" charset="-122"/>
              </a:rPr>
              <a:t> hell</a:t>
            </a:r>
            <a:r>
              <a:rPr lang="zh-CN" altLang="en-US" dirty="0">
                <a:solidFill>
                  <a:srgbClr val="333333"/>
                </a:solidFill>
                <a:latin typeface="PingFang SC" charset="-122"/>
                <a:ea typeface="PingFang SC" charset="-122"/>
                <a:cs typeface="PingFang SC" charset="-122"/>
              </a:rPr>
              <a:t> </a:t>
            </a:r>
            <a:r>
              <a:rPr lang="en-US" altLang="zh-CN" dirty="0">
                <a:solidFill>
                  <a:srgbClr val="333333"/>
                </a:solidFill>
                <a:latin typeface="PingFang SC" charset="-122"/>
                <a:ea typeface="PingFang SC" charset="-122"/>
                <a:cs typeface="PingFang SC" charset="-122"/>
              </a:rPr>
              <a:t>(</a:t>
            </a:r>
            <a:r>
              <a:rPr lang="zh-CN" altLang="en-US" dirty="0">
                <a:solidFill>
                  <a:srgbClr val="333333"/>
                </a:solidFill>
                <a:latin typeface="PingFang SC" charset="-122"/>
                <a:ea typeface="PingFang SC" charset="-122"/>
                <a:cs typeface="PingFang SC" charset="-122"/>
              </a:rPr>
              <a:t>不再优化</a:t>
            </a:r>
            <a:r>
              <a:rPr lang="en-US" altLang="zh-CN" dirty="0">
                <a:solidFill>
                  <a:srgbClr val="333333"/>
                </a:solidFill>
                <a:latin typeface="PingFang SC" charset="-122"/>
                <a:ea typeface="PingFang SC" charset="-122"/>
                <a:cs typeface="PingFang SC" charset="-122"/>
              </a:rPr>
              <a:t>)</a:t>
            </a:r>
            <a:endParaRPr lang="en-US" altLang="zh-CN" dirty="0">
              <a:latin typeface="PingFang SC" charset="-122"/>
              <a:ea typeface="PingFang SC" charset="-122"/>
              <a:cs typeface="PingFang SC" charset="-122"/>
            </a:endParaRPr>
          </a:p>
        </p:txBody>
      </p:sp>
    </p:spTree>
    <p:extLst>
      <p:ext uri="{BB962C8B-B14F-4D97-AF65-F5344CB8AC3E}">
        <p14:creationId xmlns:p14="http://schemas.microsoft.com/office/powerpoint/2010/main" val="1615662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pic>
        <p:nvPicPr>
          <p:cNvPr id="8" name="图片 7"/>
          <p:cNvPicPr>
            <a:picLocks noChangeAspect="1"/>
          </p:cNvPicPr>
          <p:nvPr/>
        </p:nvPicPr>
        <p:blipFill>
          <a:blip r:embed="rId6"/>
          <a:stretch>
            <a:fillRect/>
          </a:stretch>
        </p:blipFill>
        <p:spPr>
          <a:xfrm>
            <a:off x="1689823" y="1412197"/>
            <a:ext cx="10033000" cy="2311400"/>
          </a:xfrm>
          <a:prstGeom prst="rect">
            <a:avLst/>
          </a:prstGeom>
        </p:spPr>
      </p:pic>
      <p:sp>
        <p:nvSpPr>
          <p:cNvPr id="2" name="矩形 1"/>
          <p:cNvSpPr/>
          <p:nvPr/>
        </p:nvSpPr>
        <p:spPr>
          <a:xfrm>
            <a:off x="496023" y="3618224"/>
            <a:ext cx="10857777" cy="2862322"/>
          </a:xfrm>
          <a:prstGeom prst="rect">
            <a:avLst/>
          </a:prstGeom>
        </p:spPr>
        <p:txBody>
          <a:bodyPr wrap="square">
            <a:spAutoFit/>
          </a:bodyPr>
          <a:lstStyle/>
          <a:p>
            <a:pPr marL="285750" indent="-285750">
              <a:lnSpc>
                <a:spcPct val="150000"/>
              </a:lnSpc>
              <a:buFont typeface="Arial" charset="0"/>
              <a:buChar char="•"/>
            </a:pPr>
            <a:r>
              <a:rPr lang="en-US" altLang="zh-CN" sz="2000" dirty="0" smtClean="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有一个重要的特性却是</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没有的，而且是非常重要的特性，因此必须要提一下，这个特性叫</a:t>
            </a:r>
            <a:r>
              <a:rPr lang="en-US" altLang="zh-CN" sz="2000" dirty="0">
                <a:solidFill>
                  <a:srgbClr val="FF0000"/>
                </a:solidFill>
                <a:latin typeface="PingFang SC" charset="-122"/>
                <a:ea typeface="PingFang SC" charset="-122"/>
                <a:cs typeface="PingFang SC" charset="-122"/>
              </a:rPr>
              <a:t>Incremental </a:t>
            </a:r>
            <a:r>
              <a:rPr lang="en-US" altLang="zh-CN" sz="2000" dirty="0" err="1">
                <a:solidFill>
                  <a:srgbClr val="FF0000"/>
                </a:solidFill>
                <a:latin typeface="PingFang SC" charset="-122"/>
                <a:ea typeface="PingFang SC" charset="-122"/>
                <a:cs typeface="PingFang SC" charset="-122"/>
              </a:rPr>
              <a:t>Mark+Lazy</a:t>
            </a:r>
            <a:r>
              <a:rPr lang="en-US" altLang="zh-CN" sz="2000" dirty="0">
                <a:solidFill>
                  <a:srgbClr val="FF0000"/>
                </a:solidFill>
                <a:latin typeface="PingFang SC" charset="-122"/>
                <a:ea typeface="PingFang SC" charset="-122"/>
                <a:cs typeface="PingFang SC" charset="-122"/>
              </a:rPr>
              <a:t> </a:t>
            </a:r>
            <a:r>
              <a:rPr lang="en-US" altLang="zh-CN" sz="2000" dirty="0" smtClean="0">
                <a:solidFill>
                  <a:srgbClr val="FF0000"/>
                </a:solidFill>
                <a:latin typeface="PingFang SC" charset="-122"/>
                <a:ea typeface="PingFang SC" charset="-122"/>
                <a:cs typeface="PingFang SC" charset="-122"/>
              </a:rPr>
              <a:t>Sweep</a:t>
            </a:r>
            <a:r>
              <a:rPr lang="zh-CN" altLang="en-US" sz="2000" dirty="0" smtClean="0">
                <a:solidFill>
                  <a:srgbClr val="FF0000"/>
                </a:solidFill>
                <a:latin typeface="PingFang SC" charset="-122"/>
                <a:ea typeface="PingFang SC" charset="-122"/>
                <a:cs typeface="PingFang SC" charset="-122"/>
              </a:rPr>
              <a:t> </a:t>
            </a:r>
            <a:r>
              <a:rPr lang="zh-CN" altLang="en-US" sz="2000" dirty="0" smtClean="0">
                <a:solidFill>
                  <a:srgbClr val="333333"/>
                </a:solidFill>
                <a:latin typeface="PingFang SC" charset="-122"/>
                <a:ea typeface="PingFang SC" charset="-122"/>
                <a:cs typeface="PingFang SC" charset="-122"/>
              </a:rPr>
              <a:t>（增量标记 </a:t>
            </a:r>
            <a:r>
              <a:rPr lang="en-US" altLang="zh-CN" sz="2000" dirty="0" smtClean="0">
                <a:solidFill>
                  <a:srgbClr val="333333"/>
                </a:solidFill>
                <a:latin typeface="PingFang SC" charset="-122"/>
                <a:ea typeface="PingFang SC" charset="-122"/>
                <a:cs typeface="PingFang SC" charset="-122"/>
              </a:rPr>
              <a:t>+</a:t>
            </a:r>
            <a:r>
              <a:rPr lang="zh-CN" altLang="en-US" sz="2000" dirty="0" smtClean="0">
                <a:solidFill>
                  <a:srgbClr val="333333"/>
                </a:solidFill>
                <a:latin typeface="PingFang SC" charset="-122"/>
                <a:ea typeface="PingFang SC" charset="-122"/>
                <a:cs typeface="PingFang SC" charset="-122"/>
              </a:rPr>
              <a:t> 懒惰清扫）。</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smtClean="0">
                <a:solidFill>
                  <a:srgbClr val="333333"/>
                </a:solidFill>
                <a:latin typeface="PingFang SC" charset="-122"/>
                <a:ea typeface="PingFang SC" charset="-122"/>
                <a:cs typeface="PingFang SC" charset="-122"/>
              </a:rPr>
              <a:t>它</a:t>
            </a:r>
            <a:r>
              <a:rPr lang="zh-CN" altLang="en-US" sz="2000" dirty="0">
                <a:solidFill>
                  <a:srgbClr val="333333"/>
                </a:solidFill>
                <a:latin typeface="PingFang SC" charset="-122"/>
                <a:ea typeface="PingFang SC" charset="-122"/>
                <a:cs typeface="PingFang SC" charset="-122"/>
              </a:rPr>
              <a:t>的设计思路与</a:t>
            </a:r>
            <a:r>
              <a:rPr lang="en-US" altLang="zh-CN" sz="2000" dirty="0">
                <a:solidFill>
                  <a:srgbClr val="333333"/>
                </a:solidFill>
                <a:latin typeface="PingFang SC" charset="-122"/>
                <a:ea typeface="PingFang SC" charset="-122"/>
                <a:cs typeface="PingFang SC" charset="-122"/>
              </a:rPr>
              <a:t>Java</a:t>
            </a:r>
            <a:r>
              <a:rPr lang="zh-CN" altLang="en-US" sz="2000" dirty="0">
                <a:solidFill>
                  <a:srgbClr val="333333"/>
                </a:solidFill>
                <a:latin typeface="PingFang SC" charset="-122"/>
                <a:ea typeface="PingFang SC" charset="-122"/>
                <a:cs typeface="PingFang SC" charset="-122"/>
              </a:rPr>
              <a:t>的</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垃圾收集类似，就是尽量减少</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系统停顿的时间。不过在</a:t>
            </a:r>
            <a:r>
              <a:rPr lang="en-US" altLang="zh-CN" sz="2000" dirty="0">
                <a:solidFill>
                  <a:srgbClr val="333333"/>
                </a:solidFill>
                <a:latin typeface="PingFang SC" charset="-122"/>
                <a:ea typeface="PingFang SC" charset="-122"/>
                <a:cs typeface="PingFang SC" charset="-122"/>
              </a:rPr>
              <a:t>V8</a:t>
            </a:r>
            <a:r>
              <a:rPr lang="zh-CN" altLang="en-US" sz="2000" dirty="0">
                <a:solidFill>
                  <a:srgbClr val="333333"/>
                </a:solidFill>
                <a:latin typeface="PingFang SC" charset="-122"/>
                <a:ea typeface="PingFang SC" charset="-122"/>
                <a:cs typeface="PingFang SC" charset="-122"/>
              </a:rPr>
              <a:t>里这是默认的</a:t>
            </a:r>
            <a:r>
              <a:rPr lang="en-US" altLang="zh-CN" sz="2000" dirty="0">
                <a:solidFill>
                  <a:srgbClr val="333333"/>
                </a:solidFill>
                <a:latin typeface="PingFang SC" charset="-122"/>
                <a:ea typeface="PingFang SC" charset="-122"/>
                <a:cs typeface="PingFang SC" charset="-122"/>
              </a:rPr>
              <a:t>GC</a:t>
            </a:r>
            <a:r>
              <a:rPr lang="zh-CN" altLang="en-US" sz="2000" dirty="0">
                <a:solidFill>
                  <a:srgbClr val="333333"/>
                </a:solidFill>
                <a:latin typeface="PingFang SC" charset="-122"/>
                <a:ea typeface="PingFang SC" charset="-122"/>
                <a:cs typeface="PingFang SC" charset="-122"/>
              </a:rPr>
              <a:t>方式，不象</a:t>
            </a:r>
            <a:r>
              <a:rPr lang="en-US" altLang="zh-CN" sz="2000" dirty="0">
                <a:solidFill>
                  <a:srgbClr val="333333"/>
                </a:solidFill>
                <a:latin typeface="PingFang SC" charset="-122"/>
                <a:ea typeface="PingFang SC" charset="-122"/>
                <a:cs typeface="PingFang SC" charset="-122"/>
              </a:rPr>
              <a:t>CMS</a:t>
            </a:r>
            <a:r>
              <a:rPr lang="zh-CN" altLang="en-US" sz="2000" dirty="0">
                <a:solidFill>
                  <a:srgbClr val="333333"/>
                </a:solidFill>
                <a:latin typeface="PingFang SC" charset="-122"/>
                <a:ea typeface="PingFang SC" charset="-122"/>
                <a:cs typeface="PingFang SC" charset="-122"/>
              </a:rPr>
              <a:t>需要非常复杂的配置，而且还可能有</a:t>
            </a:r>
            <a:r>
              <a:rPr lang="en-US" altLang="zh-CN" sz="2000" dirty="0">
                <a:solidFill>
                  <a:srgbClr val="333333"/>
                </a:solidFill>
                <a:latin typeface="PingFang SC" charset="-122"/>
                <a:ea typeface="PingFang SC" charset="-122"/>
                <a:cs typeface="PingFang SC" charset="-122"/>
              </a:rPr>
              <a:t>Promotion Fail</a:t>
            </a:r>
            <a:r>
              <a:rPr lang="zh-CN" altLang="en-US" sz="2000" dirty="0">
                <a:solidFill>
                  <a:srgbClr val="333333"/>
                </a:solidFill>
                <a:latin typeface="PingFang SC" charset="-122"/>
                <a:ea typeface="PingFang SC" charset="-122"/>
                <a:cs typeface="PingFang SC" charset="-122"/>
              </a:rPr>
              <a:t>引起的问题</a:t>
            </a:r>
            <a:r>
              <a:rPr lang="zh-CN" altLang="en-US" sz="2000" dirty="0" smtClean="0">
                <a:solidFill>
                  <a:srgbClr val="333333"/>
                </a:solidFill>
                <a:latin typeface="PingFang SC" charset="-122"/>
                <a:ea typeface="PingFang SC" charset="-122"/>
                <a:cs typeface="PingFang SC" charset="-122"/>
              </a:rPr>
              <a:t>。</a:t>
            </a:r>
            <a:endParaRPr lang="en-US" altLang="zh-CN" sz="2000" dirty="0" smtClean="0">
              <a:solidFill>
                <a:srgbClr val="333333"/>
              </a:solidFill>
              <a:latin typeface="PingFang SC" charset="-122"/>
              <a:ea typeface="PingFang SC" charset="-122"/>
              <a:cs typeface="PingFang SC" charset="-122"/>
            </a:endParaRPr>
          </a:p>
          <a:p>
            <a:pPr marL="285750" indent="-285750">
              <a:lnSpc>
                <a:spcPct val="150000"/>
              </a:lnSpc>
              <a:buFont typeface="Arial" charset="0"/>
              <a:buChar char="•"/>
            </a:pPr>
            <a:r>
              <a:rPr lang="zh-CN" altLang="en-US" sz="2000" dirty="0">
                <a:latin typeface="PingFang SC" charset="-122"/>
                <a:ea typeface="PingFang SC" charset="-122"/>
                <a:cs typeface="PingFang SC" charset="-122"/>
              </a:rPr>
              <a:t>这个流程里每次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都要完成完整的</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Sweep</a:t>
            </a:r>
            <a:r>
              <a:rPr lang="zh-CN" altLang="en-US" sz="2000" dirty="0">
                <a:latin typeface="PingFang SC" charset="-122"/>
                <a:ea typeface="PingFang SC" charset="-122"/>
                <a:cs typeface="PingFang SC" charset="-122"/>
              </a:rPr>
              <a:t>流程，因此停顿时间较久。</a:t>
            </a:r>
          </a:p>
        </p:txBody>
      </p:sp>
    </p:spTree>
    <p:extLst>
      <p:ext uri="{BB962C8B-B14F-4D97-AF65-F5344CB8AC3E}">
        <p14:creationId xmlns:p14="http://schemas.microsoft.com/office/powerpoint/2010/main" val="1005790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1936749" cy="369332"/>
          </a:xfrm>
          <a:prstGeom prst="rect">
            <a:avLst/>
          </a:prstGeom>
          <a:noFill/>
        </p:spPr>
        <p:txBody>
          <a:bodyPr wrap="none" rtlCol="0">
            <a:spAutoFit/>
          </a:bodyPr>
          <a:lstStyle/>
          <a:p>
            <a:r>
              <a:rPr lang="en-US" altLang="zh-CN" b="1" dirty="0" smtClean="0">
                <a:solidFill>
                  <a:schemeClr val="bg1"/>
                </a:solidFill>
                <a:latin typeface="PingFang SC Semibold" charset="-122"/>
                <a:ea typeface="PingFang SC Semibold" charset="-122"/>
                <a:cs typeface="PingFang SC Semibold" charset="-122"/>
              </a:rPr>
              <a:t>V8</a:t>
            </a:r>
            <a:r>
              <a:rPr lang="zh-CN" altLang="en-US" b="1" dirty="0" smtClean="0">
                <a:solidFill>
                  <a:schemeClr val="bg1"/>
                </a:solidFill>
                <a:latin typeface="PingFang SC Semibold" charset="-122"/>
                <a:ea typeface="PingFang SC Semibold" charset="-122"/>
                <a:cs typeface="PingFang SC Semibold" charset="-122"/>
              </a:rPr>
              <a:t> 高效垃圾收集</a:t>
            </a:r>
            <a:endParaRPr lang="en-US" altLang="zh-CN" b="1" dirty="0" smtClean="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高效垃圾收集</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496023" y="4418261"/>
            <a:ext cx="11409504" cy="1436675"/>
          </a:xfrm>
          <a:prstGeom prst="rect">
            <a:avLst/>
          </a:prstGeom>
        </p:spPr>
        <p:txBody>
          <a:bodyPr wrap="square">
            <a:spAutoFit/>
          </a:bodyPr>
          <a:lstStyle/>
          <a:p>
            <a:pPr marL="342900" indent="-342900">
              <a:lnSpc>
                <a:spcPct val="150000"/>
              </a:lnSpc>
              <a:buFont typeface="Arial" charset="0"/>
              <a:buChar char="•"/>
            </a:pPr>
            <a:r>
              <a:rPr lang="zh-CN" altLang="en-US" sz="2000" dirty="0">
                <a:latin typeface="PingFang SC" charset="-122"/>
                <a:ea typeface="PingFang SC" charset="-122"/>
                <a:cs typeface="PingFang SC" charset="-122"/>
              </a:rPr>
              <a:t>这个流程每次</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可以在</a:t>
            </a:r>
            <a:r>
              <a:rPr lang="en-US" altLang="zh-CN" sz="2000" dirty="0">
                <a:latin typeface="PingFang SC" charset="-122"/>
                <a:ea typeface="PingFang SC" charset="-122"/>
                <a:cs typeface="PingFang SC" charset="-122"/>
              </a:rPr>
              <a:t>Mark</a:t>
            </a:r>
            <a:r>
              <a:rPr lang="zh-CN" altLang="en-US" sz="2000" dirty="0">
                <a:latin typeface="PingFang SC" charset="-122"/>
                <a:ea typeface="PingFang SC" charset="-122"/>
                <a:cs typeface="PingFang SC" charset="-122"/>
              </a:rPr>
              <a:t>一半时停住，在完成业务逻辑后继续下一轮</a:t>
            </a:r>
            <a:r>
              <a:rPr lang="en-US" altLang="zh-CN" sz="2000" dirty="0">
                <a:latin typeface="PingFang SC" charset="-122"/>
                <a:ea typeface="PingFang SC" charset="-122"/>
                <a:cs typeface="PingFang SC" charset="-122"/>
              </a:rPr>
              <a:t>GC</a:t>
            </a:r>
            <a:r>
              <a:rPr lang="zh-CN" altLang="en-US" sz="2000" dirty="0">
                <a:latin typeface="PingFang SC" charset="-122"/>
                <a:ea typeface="PingFang SC" charset="-122"/>
                <a:cs typeface="PingFang SC" charset="-122"/>
              </a:rPr>
              <a:t>，因此停顿时间较短。</a:t>
            </a:r>
          </a:p>
          <a:p>
            <a:pPr marL="342900" indent="-342900">
              <a:lnSpc>
                <a:spcPct val="150000"/>
              </a:lnSpc>
              <a:buFont typeface="Arial" charset="0"/>
              <a:buChar char="•"/>
            </a:pPr>
            <a:r>
              <a:rPr lang="zh-CN" altLang="en-US" sz="2000" dirty="0">
                <a:latin typeface="PingFang SC" charset="-122"/>
                <a:ea typeface="PingFang SC" charset="-122"/>
                <a:cs typeface="PingFang SC" charset="-122"/>
              </a:rPr>
              <a:t>只要保证</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内存大小不超过</a:t>
            </a:r>
            <a:r>
              <a:rPr lang="en-US" altLang="zh-CN" sz="2000" dirty="0">
                <a:latin typeface="PingFang SC" charset="-122"/>
                <a:ea typeface="PingFang SC" charset="-122"/>
                <a:cs typeface="PingFang SC" charset="-122"/>
              </a:rPr>
              <a:t>500MB</a:t>
            </a:r>
            <a:r>
              <a:rPr lang="zh-CN" altLang="en-US" sz="2000" dirty="0">
                <a:latin typeface="PingFang SC" charset="-122"/>
                <a:ea typeface="PingFang SC" charset="-122"/>
                <a:cs typeface="PingFang SC" charset="-122"/>
              </a:rPr>
              <a:t>，</a:t>
            </a:r>
            <a:r>
              <a:rPr lang="en-US" altLang="zh-CN" sz="2000" dirty="0">
                <a:latin typeface="PingFang SC" charset="-122"/>
                <a:ea typeface="PingFang SC" charset="-122"/>
                <a:cs typeface="PingFang SC" charset="-122"/>
              </a:rPr>
              <a:t>V8</a:t>
            </a:r>
            <a:r>
              <a:rPr lang="zh-CN" altLang="en-US" sz="2000" dirty="0">
                <a:latin typeface="PingFang SC" charset="-122"/>
                <a:ea typeface="PingFang SC" charset="-122"/>
                <a:cs typeface="PingFang SC" charset="-122"/>
              </a:rPr>
              <a:t>即使发生</a:t>
            </a:r>
            <a:r>
              <a:rPr lang="en-US" altLang="zh-CN" sz="2000" dirty="0">
                <a:latin typeface="PingFang SC" charset="-122"/>
                <a:ea typeface="PingFang SC" charset="-122"/>
                <a:cs typeface="PingFang SC" charset="-122"/>
              </a:rPr>
              <a:t>Full GC</a:t>
            </a:r>
            <a:r>
              <a:rPr lang="zh-CN" altLang="en-US" sz="2000" dirty="0">
                <a:latin typeface="PingFang SC" charset="-122"/>
                <a:ea typeface="PingFang SC" charset="-122"/>
                <a:cs typeface="PingFang SC" charset="-122"/>
              </a:rPr>
              <a:t>也能控制在</a:t>
            </a:r>
            <a:r>
              <a:rPr lang="en-US" altLang="zh-CN" sz="2000" dirty="0">
                <a:latin typeface="PingFang SC" charset="-122"/>
                <a:ea typeface="PingFang SC" charset="-122"/>
                <a:cs typeface="PingFang SC" charset="-122"/>
              </a:rPr>
              <a:t>50</a:t>
            </a:r>
            <a:r>
              <a:rPr lang="zh-CN" altLang="en-US" sz="2000" dirty="0">
                <a:latin typeface="PingFang SC" charset="-122"/>
                <a:ea typeface="PingFang SC" charset="-122"/>
                <a:cs typeface="PingFang SC" charset="-122"/>
              </a:rPr>
              <a:t>毫秒内，这使</a:t>
            </a:r>
            <a:r>
              <a:rPr lang="en-US" altLang="zh-CN" sz="2000" dirty="0" err="1">
                <a:latin typeface="PingFang SC" charset="-122"/>
                <a:ea typeface="PingFang SC" charset="-122"/>
                <a:cs typeface="PingFang SC" charset="-122"/>
              </a:rPr>
              <a:t>Node.js</a:t>
            </a:r>
            <a:r>
              <a:rPr lang="zh-CN" altLang="en-US" sz="2000" dirty="0">
                <a:latin typeface="PingFang SC" charset="-122"/>
                <a:ea typeface="PingFang SC" charset="-122"/>
                <a:cs typeface="PingFang SC" charset="-122"/>
              </a:rPr>
              <a:t>在开发高实时应用（如实时游戏）时比</a:t>
            </a:r>
            <a:r>
              <a:rPr lang="en-US" altLang="zh-CN" sz="2000" dirty="0">
                <a:latin typeface="PingFang SC" charset="-122"/>
                <a:ea typeface="PingFang SC" charset="-122"/>
                <a:cs typeface="PingFang SC" charset="-122"/>
              </a:rPr>
              <a:t>Java</a:t>
            </a:r>
            <a:r>
              <a:rPr lang="zh-CN" altLang="en-US" sz="2000" dirty="0">
                <a:latin typeface="PingFang SC" charset="-122"/>
                <a:ea typeface="PingFang SC" charset="-122"/>
                <a:cs typeface="PingFang SC" charset="-122"/>
              </a:rPr>
              <a:t>更有优势。</a:t>
            </a:r>
          </a:p>
        </p:txBody>
      </p:sp>
      <p:pic>
        <p:nvPicPr>
          <p:cNvPr id="3" name="图片 2"/>
          <p:cNvPicPr>
            <a:picLocks noChangeAspect="1"/>
          </p:cNvPicPr>
          <p:nvPr/>
        </p:nvPicPr>
        <p:blipFill>
          <a:blip r:embed="rId6"/>
          <a:stretch>
            <a:fillRect/>
          </a:stretch>
        </p:blipFill>
        <p:spPr>
          <a:xfrm>
            <a:off x="496023" y="1647816"/>
            <a:ext cx="10020300" cy="2235200"/>
          </a:xfrm>
          <a:prstGeom prst="rect">
            <a:avLst/>
          </a:prstGeom>
        </p:spPr>
      </p:pic>
      <p:sp>
        <p:nvSpPr>
          <p:cNvPr id="11" name="矩形 10"/>
          <p:cNvSpPr/>
          <p:nvPr/>
        </p:nvSpPr>
        <p:spPr>
          <a:xfrm>
            <a:off x="7567186" y="2067200"/>
            <a:ext cx="4338341" cy="707886"/>
          </a:xfrm>
          <a:prstGeom prst="rect">
            <a:avLst/>
          </a:prstGeom>
        </p:spPr>
        <p:txBody>
          <a:bodyPr wrap="square">
            <a:spAutoFit/>
          </a:bodyPr>
          <a:lstStyle/>
          <a:p>
            <a:r>
              <a:rPr lang="zh-CN" altLang="en-US" sz="2000" dirty="0">
                <a:solidFill>
                  <a:srgbClr val="333333"/>
                </a:solidFill>
                <a:latin typeface="PingFang SC" charset="-122"/>
                <a:ea typeface="PingFang SC" charset="-122"/>
                <a:cs typeface="PingFang SC" charset="-122"/>
              </a:rPr>
              <a:t>引入了</a:t>
            </a:r>
            <a:r>
              <a:rPr lang="en-US" altLang="zh-CN" sz="2000" dirty="0">
                <a:solidFill>
                  <a:srgbClr val="333333"/>
                </a:solidFill>
                <a:latin typeface="PingFang SC" charset="-122"/>
                <a:ea typeface="PingFang SC" charset="-122"/>
                <a:cs typeface="PingFang SC" charset="-122"/>
              </a:rPr>
              <a:t>Increment </a:t>
            </a:r>
            <a:r>
              <a:rPr lang="en-US" altLang="zh-CN" sz="2000" dirty="0" smtClean="0">
                <a:solidFill>
                  <a:srgbClr val="333333"/>
                </a:solidFill>
                <a:latin typeface="PingFang SC" charset="-122"/>
                <a:ea typeface="PingFang SC" charset="-122"/>
                <a:cs typeface="PingFang SC" charset="-122"/>
              </a:rPr>
              <a:t>Mark</a:t>
            </a:r>
            <a:r>
              <a:rPr lang="zh-CN" altLang="en-US" sz="2000" dirty="0" smtClean="0">
                <a:solidFill>
                  <a:srgbClr val="333333"/>
                </a:solidFill>
                <a:latin typeface="PingFang SC" charset="-122"/>
                <a:ea typeface="PingFang SC" charset="-122"/>
                <a:cs typeface="PingFang SC" charset="-122"/>
              </a:rPr>
              <a:t>（增量标记）之后</a:t>
            </a:r>
            <a:r>
              <a:rPr lang="zh-CN" altLang="en-US" sz="2000" dirty="0">
                <a:solidFill>
                  <a:srgbClr val="333333"/>
                </a:solidFill>
                <a:latin typeface="PingFang SC" charset="-122"/>
                <a:ea typeface="PingFang SC" charset="-122"/>
                <a:cs typeface="PingFang SC" charset="-122"/>
              </a:rPr>
              <a:t>的流程</a:t>
            </a:r>
            <a:endParaRPr lang="zh-CN" altLang="en-US" sz="2000" dirty="0">
              <a:latin typeface="PingFang SC" charset="-122"/>
              <a:ea typeface="PingFang SC" charset="-122"/>
              <a:cs typeface="PingFang SC" charset="-122"/>
            </a:endParaRPr>
          </a:p>
        </p:txBody>
      </p:sp>
    </p:spTree>
    <p:extLst>
      <p:ext uri="{BB962C8B-B14F-4D97-AF65-F5344CB8AC3E}">
        <p14:creationId xmlns:p14="http://schemas.microsoft.com/office/powerpoint/2010/main" val="430833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14" name="图片 13"/>
          <p:cNvPicPr>
            <a:picLocks noChangeAspect="1"/>
          </p:cNvPicPr>
          <p:nvPr/>
        </p:nvPicPr>
        <p:blipFill>
          <a:blip r:embed="rId6"/>
          <a:stretch>
            <a:fillRect/>
          </a:stretch>
        </p:blipFill>
        <p:spPr>
          <a:xfrm>
            <a:off x="2222499" y="2124353"/>
            <a:ext cx="7747000" cy="4127500"/>
          </a:xfrm>
          <a:prstGeom prst="rect">
            <a:avLst/>
          </a:prstGeom>
        </p:spPr>
      </p:pic>
    </p:spTree>
    <p:extLst>
      <p:ext uri="{BB962C8B-B14F-4D97-AF65-F5344CB8AC3E}">
        <p14:creationId xmlns:p14="http://schemas.microsoft.com/office/powerpoint/2010/main" val="486838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55</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sp>
        <p:nvSpPr>
          <p:cNvPr id="8" name="矩形 7"/>
          <p:cNvSpPr/>
          <p:nvPr/>
        </p:nvSpPr>
        <p:spPr>
          <a:xfrm>
            <a:off x="723900" y="1738340"/>
            <a:ext cx="3534942" cy="369332"/>
          </a:xfrm>
          <a:prstGeom prst="rect">
            <a:avLst/>
          </a:prstGeom>
        </p:spPr>
        <p:txBody>
          <a:bodyPr wrap="none">
            <a:spAutoFit/>
          </a:bodyPr>
          <a:lstStyle/>
          <a:p>
            <a:r>
              <a:rPr lang="zh-CN" altLang="en-US" b="1" dirty="0">
                <a:solidFill>
                  <a:srgbClr val="333333"/>
                </a:solidFill>
                <a:latin typeface="PingFang SC Semibold" charset="-122"/>
                <a:ea typeface="PingFang SC Semibold" charset="-122"/>
                <a:cs typeface="PingFang SC Semibold" charset="-122"/>
              </a:rPr>
              <a:t>隐藏类（</a:t>
            </a:r>
            <a:r>
              <a:rPr lang="en-US" altLang="zh-CN" b="1" dirty="0">
                <a:solidFill>
                  <a:srgbClr val="333333"/>
                </a:solidFill>
                <a:latin typeface="PingFang SC Semibold" charset="-122"/>
                <a:ea typeface="PingFang SC Semibold" charset="-122"/>
                <a:cs typeface="PingFang SC Semibold" charset="-122"/>
              </a:rPr>
              <a:t>Hidden Class</a:t>
            </a:r>
            <a:r>
              <a:rPr lang="zh-CN" altLang="en-US" b="1" dirty="0">
                <a:solidFill>
                  <a:srgbClr val="333333"/>
                </a:solidFill>
                <a:latin typeface="PingFang SC Semibold" charset="-122"/>
                <a:ea typeface="PingFang SC Semibold" charset="-122"/>
                <a:cs typeface="PingFang SC Semibold" charset="-122"/>
              </a:rPr>
              <a:t>）的教训</a:t>
            </a:r>
            <a:endParaRPr lang="zh-CN" altLang="en-US" b="1" dirty="0">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6"/>
          <a:stretch>
            <a:fillRect/>
          </a:stretch>
        </p:blipFill>
        <p:spPr>
          <a:xfrm>
            <a:off x="723900" y="2190486"/>
            <a:ext cx="9156700" cy="4076700"/>
          </a:xfrm>
          <a:prstGeom prst="rect">
            <a:avLst/>
          </a:prstGeom>
        </p:spPr>
      </p:pic>
      <p:sp>
        <p:nvSpPr>
          <p:cNvPr id="3" name="矩形 2"/>
          <p:cNvSpPr/>
          <p:nvPr/>
        </p:nvSpPr>
        <p:spPr>
          <a:xfrm>
            <a:off x="4667250" y="2107408"/>
            <a:ext cx="7238015" cy="1938992"/>
          </a:xfrm>
          <a:prstGeom prst="rect">
            <a:avLst/>
          </a:prstGeom>
        </p:spPr>
        <p:txBody>
          <a:bodyPr wrap="square">
            <a:spAutoFit/>
          </a:bodyPr>
          <a:lstStyle/>
          <a:p>
            <a:pPr algn="just">
              <a:lnSpc>
                <a:spcPct val="150000"/>
              </a:lnSpc>
            </a:pPr>
            <a:r>
              <a:rPr lang="zh-CN" altLang="en-US" sz="2000" dirty="0">
                <a:solidFill>
                  <a:srgbClr val="333333"/>
                </a:solidFill>
                <a:latin typeface="PingFang SC" charset="-122"/>
                <a:ea typeface="PingFang SC" charset="-122"/>
                <a:cs typeface="PingFang SC" charset="-122"/>
              </a:rPr>
              <a:t>在构造函数里初始化所有对象的成员（因此这些实例之后不会改变其隐藏类）。</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总是以相同的次序初始化对象成员。</a:t>
            </a:r>
          </a:p>
          <a:p>
            <a:pPr algn="just">
              <a:lnSpc>
                <a:spcPct val="150000"/>
              </a:lnSpc>
              <a:buFont typeface="Arial" charset="0"/>
              <a:buChar char="•"/>
            </a:pPr>
            <a:r>
              <a:rPr lang="zh-CN" altLang="en-US" sz="2000" dirty="0">
                <a:solidFill>
                  <a:srgbClr val="333333"/>
                </a:solidFill>
                <a:latin typeface="PingFang SC" charset="-122"/>
                <a:ea typeface="PingFang SC" charset="-122"/>
                <a:cs typeface="PingFang SC" charset="-122"/>
              </a:rPr>
              <a:t>永远不要</a:t>
            </a:r>
            <a:r>
              <a:rPr lang="en-US" altLang="zh-CN" sz="2000" dirty="0">
                <a:solidFill>
                  <a:srgbClr val="333333"/>
                </a:solidFill>
                <a:latin typeface="PingFang SC" charset="-122"/>
                <a:ea typeface="PingFang SC" charset="-122"/>
                <a:cs typeface="PingFang SC" charset="-122"/>
              </a:rPr>
              <a:t>delete</a:t>
            </a:r>
            <a:r>
              <a:rPr lang="zh-CN" altLang="en-US" sz="2000" dirty="0">
                <a:solidFill>
                  <a:srgbClr val="333333"/>
                </a:solidFill>
                <a:latin typeface="PingFang SC" charset="-122"/>
                <a:ea typeface="PingFang SC" charset="-122"/>
                <a:cs typeface="PingFang SC" charset="-122"/>
              </a:rPr>
              <a:t>对象的某个属性。</a:t>
            </a:r>
            <a:endParaRPr lang="zh-CN" altLang="en-US" sz="2000" b="0" i="0" dirty="0">
              <a:solidFill>
                <a:srgbClr val="333333"/>
              </a:solidFill>
              <a:effectLst/>
              <a:latin typeface="PingFang SC" charset="-122"/>
              <a:ea typeface="PingFang SC" charset="-122"/>
              <a:cs typeface="PingFang SC" charset="-122"/>
            </a:endParaRPr>
          </a:p>
        </p:txBody>
      </p:sp>
    </p:spTree>
    <p:extLst>
      <p:ext uri="{BB962C8B-B14F-4D97-AF65-F5344CB8AC3E}">
        <p14:creationId xmlns:p14="http://schemas.microsoft.com/office/powerpoint/2010/main" val="19003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3013967"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编写对</a:t>
            </a:r>
            <a:r>
              <a:rPr lang="en-US" altLang="zh-CN" b="1" dirty="0">
                <a:solidFill>
                  <a:schemeClr val="bg1"/>
                </a:solidFill>
                <a:latin typeface="PingFang SC Semibold" charset="-122"/>
                <a:ea typeface="PingFang SC Semibold" charset="-122"/>
                <a:cs typeface="PingFang SC Semibold" charset="-122"/>
              </a:rPr>
              <a:t>V8</a:t>
            </a:r>
            <a:r>
              <a:rPr lang="zh-CN" altLang="en-US" b="1" dirty="0">
                <a:solidFill>
                  <a:schemeClr val="bg1"/>
                </a:solidFill>
                <a:latin typeface="PingFang SC Semibold" charset="-122"/>
                <a:ea typeface="PingFang SC Semibold" charset="-122"/>
                <a:cs typeface="PingFang SC Semibold" charset="-122"/>
              </a:rPr>
              <a:t>友好的高性能代码</a:t>
            </a: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56</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B050"/>
                </a:solidFill>
                <a:latin typeface="PingFang SC" charset="-122"/>
                <a:ea typeface="PingFang SC" charset="-122"/>
                <a:cs typeface="PingFang SC" charset="-122"/>
              </a:rPr>
              <a:t>编写对</a:t>
            </a:r>
            <a:r>
              <a:rPr lang="en-US" altLang="zh-CN" dirty="0">
                <a:solidFill>
                  <a:srgbClr val="00B050"/>
                </a:solidFill>
                <a:latin typeface="PingFang SC" charset="-122"/>
                <a:ea typeface="PingFang SC" charset="-122"/>
                <a:cs typeface="PingFang SC" charset="-122"/>
              </a:rPr>
              <a:t>V8</a:t>
            </a:r>
            <a:r>
              <a:rPr lang="zh-CN" altLang="en-US" dirty="0">
                <a:solidFill>
                  <a:srgbClr val="00B050"/>
                </a:solidFill>
                <a:latin typeface="PingFang SC" charset="-122"/>
                <a:ea typeface="PingFang SC" charset="-122"/>
                <a:cs typeface="PingFang SC" charset="-122"/>
              </a:rPr>
              <a:t>友好的高性能代码</a:t>
            </a:r>
          </a:p>
        </p:txBody>
      </p:sp>
      <p:pic>
        <p:nvPicPr>
          <p:cNvPr id="13" name="图片 12"/>
          <p:cNvPicPr>
            <a:picLocks noChangeAspect="1"/>
          </p:cNvPicPr>
          <p:nvPr/>
        </p:nvPicPr>
        <p:blipFill>
          <a:blip r:embed="rId6"/>
          <a:stretch>
            <a:fillRect/>
          </a:stretch>
        </p:blipFill>
        <p:spPr>
          <a:xfrm>
            <a:off x="209549" y="2962275"/>
            <a:ext cx="11772900" cy="3251200"/>
          </a:xfrm>
          <a:prstGeom prst="rect">
            <a:avLst/>
          </a:prstGeom>
        </p:spPr>
      </p:pic>
      <p:sp>
        <p:nvSpPr>
          <p:cNvPr id="14" name="矩形 13"/>
          <p:cNvSpPr/>
          <p:nvPr/>
        </p:nvSpPr>
        <p:spPr>
          <a:xfrm>
            <a:off x="209549" y="1637239"/>
            <a:ext cx="6096000" cy="1200329"/>
          </a:xfrm>
          <a:prstGeom prst="rect">
            <a:avLst/>
          </a:prstGeom>
        </p:spPr>
        <p:txBody>
          <a:bodyPr>
            <a:spAutoFit/>
          </a:bodyPr>
          <a:lstStyle/>
          <a:p>
            <a:pPr algn="just"/>
            <a:r>
              <a:rPr lang="en-US" altLang="zh-CN" b="1" dirty="0" err="1">
                <a:solidFill>
                  <a:srgbClr val="333333"/>
                </a:solidFill>
                <a:latin typeface="PingFang SC" charset="-122"/>
                <a:ea typeface="PingFang SC" charset="-122"/>
                <a:cs typeface="PingFang SC" charset="-122"/>
              </a:rPr>
              <a:t>Deoptimized</a:t>
            </a:r>
            <a:r>
              <a:rPr lang="zh-CN" altLang="en-US" b="1" dirty="0">
                <a:solidFill>
                  <a:srgbClr val="333333"/>
                </a:solidFill>
                <a:latin typeface="PingFang SC" charset="-122"/>
                <a:ea typeface="PingFang SC" charset="-122"/>
                <a:cs typeface="PingFang SC" charset="-122"/>
              </a:rPr>
              <a:t>的</a:t>
            </a:r>
            <a:r>
              <a:rPr lang="zh-CN" altLang="en-US" b="1" dirty="0" smtClean="0">
                <a:solidFill>
                  <a:srgbClr val="333333"/>
                </a:solidFill>
                <a:latin typeface="PingFang SC" charset="-122"/>
                <a:ea typeface="PingFang SC" charset="-122"/>
                <a:cs typeface="PingFang SC" charset="-122"/>
              </a:rPr>
              <a:t>教训</a:t>
            </a:r>
            <a:endParaRPr lang="en-US" altLang="zh-CN" b="1" dirty="0" smtClean="0">
              <a:solidFill>
                <a:srgbClr val="333333"/>
              </a:solidFill>
              <a:latin typeface="PingFang SC" charset="-122"/>
              <a:ea typeface="PingFang SC" charset="-122"/>
              <a:cs typeface="PingFang SC" charset="-122"/>
            </a:endParaRPr>
          </a:p>
          <a:p>
            <a:pPr algn="just"/>
            <a:endParaRPr lang="en-US" altLang="zh-CN" dirty="0">
              <a:solidFill>
                <a:srgbClr val="333333"/>
              </a:solidFill>
              <a:latin typeface="PingFang SC" charset="-122"/>
              <a:ea typeface="PingFang SC" charset="-122"/>
              <a:cs typeface="PingFang SC" charset="-122"/>
            </a:endParaRP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单态操作优于多态操作；</a:t>
            </a:r>
          </a:p>
          <a:p>
            <a:pPr marL="742950" lvl="1" indent="-285750" algn="just">
              <a:buFont typeface="Arial" charset="0"/>
              <a:buChar char="•"/>
            </a:pPr>
            <a:r>
              <a:rPr lang="zh-CN" altLang="en-US" dirty="0" smtClean="0">
                <a:solidFill>
                  <a:srgbClr val="333333"/>
                </a:solidFill>
                <a:latin typeface="PingFang SC" charset="-122"/>
                <a:ea typeface="PingFang SC" charset="-122"/>
                <a:cs typeface="PingFang SC" charset="-122"/>
              </a:rPr>
              <a:t>谨慎使用</a:t>
            </a:r>
            <a:r>
              <a:rPr lang="en-US" altLang="zh-CN" dirty="0" smtClean="0">
                <a:solidFill>
                  <a:srgbClr val="333333"/>
                </a:solidFill>
                <a:latin typeface="PingFang SC" charset="-122"/>
                <a:ea typeface="PingFang SC" charset="-122"/>
                <a:cs typeface="PingFang SC" charset="-122"/>
              </a:rPr>
              <a:t>try catch</a:t>
            </a:r>
            <a:r>
              <a:rPr lang="zh-CN" altLang="en-US" dirty="0" smtClean="0">
                <a:solidFill>
                  <a:srgbClr val="333333"/>
                </a:solidFill>
                <a:latin typeface="PingFang SC" charset="-122"/>
                <a:ea typeface="PingFang SC" charset="-122"/>
                <a:cs typeface="PingFang SC" charset="-122"/>
              </a:rPr>
              <a:t>与</a:t>
            </a:r>
            <a:r>
              <a:rPr lang="en-US" altLang="zh-CN" dirty="0" smtClean="0">
                <a:solidFill>
                  <a:srgbClr val="333333"/>
                </a:solidFill>
                <a:latin typeface="PingFang SC" charset="-122"/>
                <a:ea typeface="PingFang SC" charset="-122"/>
                <a:cs typeface="PingFang SC" charset="-122"/>
              </a:rPr>
              <a:t>for in</a:t>
            </a:r>
            <a:r>
              <a:rPr lang="zh-CN" altLang="en-US" dirty="0" smtClean="0">
                <a:solidFill>
                  <a:srgbClr val="333333"/>
                </a:solidFill>
                <a:latin typeface="PingFang SC" charset="-122"/>
                <a:ea typeface="PingFang SC" charset="-122"/>
                <a:cs typeface="PingFang SC" charset="-122"/>
              </a:rPr>
              <a:t>。</a:t>
            </a:r>
            <a:endParaRPr lang="en-US" altLang="zh-CN" dirty="0" smtClean="0">
              <a:solidFill>
                <a:srgbClr val="333333"/>
              </a:solidFill>
              <a:latin typeface="PingFang SC" charset="-122"/>
              <a:ea typeface="PingFang SC" charset="-122"/>
              <a:cs typeface="PingFang SC" charset="-122"/>
            </a:endParaRPr>
          </a:p>
        </p:txBody>
      </p:sp>
      <p:sp>
        <p:nvSpPr>
          <p:cNvPr id="15" name="矩形 14"/>
          <p:cNvSpPr/>
          <p:nvPr/>
        </p:nvSpPr>
        <p:spPr>
          <a:xfrm>
            <a:off x="4457699" y="3446874"/>
            <a:ext cx="7524750" cy="2862322"/>
          </a:xfrm>
          <a:prstGeom prst="rect">
            <a:avLst/>
          </a:prstGeom>
        </p:spPr>
        <p:txBody>
          <a:bodyPr wrap="square">
            <a:spAutoFit/>
          </a:bodyPr>
          <a:lstStyle/>
          <a:p>
            <a:pPr marL="342900" indent="-342900">
              <a:lnSpc>
                <a:spcPct val="150000"/>
              </a:lnSpc>
              <a:buFont typeface="Arial" charset="0"/>
              <a:buChar char="•"/>
            </a:pPr>
            <a:r>
              <a:rPr lang="en-US" altLang="zh-CN" sz="2000" b="1" dirty="0">
                <a:solidFill>
                  <a:srgbClr val="00B0F0"/>
                </a:solidFill>
                <a:latin typeface="PingFang SC" charset="-122"/>
                <a:ea typeface="PingFang SC" charset="-122"/>
                <a:cs typeface="PingFang SC" charset="-122"/>
              </a:rPr>
              <a:t>Google V8</a:t>
            </a:r>
            <a:r>
              <a:rPr lang="zh-CN" altLang="en-US" sz="2000" b="1" dirty="0">
                <a:solidFill>
                  <a:srgbClr val="00B0F0"/>
                </a:solidFill>
                <a:latin typeface="PingFang SC" charset="-122"/>
                <a:ea typeface="PingFang SC" charset="-122"/>
                <a:cs typeface="PingFang SC" charset="-122"/>
              </a:rPr>
              <a:t>使</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语言的执行效率上了一大台阶。但</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是非常灵活的语言，过于灵活的语法将导致不规范</a:t>
            </a:r>
            <a:r>
              <a:rPr lang="zh-CN" altLang="en-US" sz="2000" b="1" dirty="0" smtClean="0">
                <a:solidFill>
                  <a:srgbClr val="00B0F0"/>
                </a:solidFill>
                <a:latin typeface="PingFang SC" charset="-122"/>
                <a:ea typeface="PingFang SC" charset="-122"/>
                <a:cs typeface="PingFang SC" charset="-122"/>
              </a:rPr>
              <a:t>的</a:t>
            </a:r>
            <a:r>
              <a:rPr lang="en-US" altLang="zh-CN" sz="2000" b="1" dirty="0" smtClean="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语言无法优化。因此，在编写对</a:t>
            </a:r>
            <a:r>
              <a:rPr lang="en-US" altLang="zh-CN" sz="2000" b="1" dirty="0">
                <a:solidFill>
                  <a:srgbClr val="00B0F0"/>
                </a:solidFill>
                <a:latin typeface="PingFang SC" charset="-122"/>
                <a:ea typeface="PingFang SC" charset="-122"/>
                <a:cs typeface="PingFang SC" charset="-122"/>
              </a:rPr>
              <a:t>V8</a:t>
            </a:r>
            <a:r>
              <a:rPr lang="zh-CN" altLang="en-US" sz="2000" b="1" dirty="0">
                <a:solidFill>
                  <a:srgbClr val="00B0F0"/>
                </a:solidFill>
                <a:latin typeface="PingFang SC" charset="-122"/>
                <a:ea typeface="PingFang SC" charset="-122"/>
                <a:cs typeface="PingFang SC" charset="-122"/>
              </a:rPr>
              <a:t>编译器友好的</a:t>
            </a:r>
            <a:r>
              <a:rPr lang="en-US" altLang="zh-CN" sz="2000" b="1" dirty="0">
                <a:solidFill>
                  <a:srgbClr val="00B0F0"/>
                </a:solidFill>
                <a:latin typeface="PingFang SC" charset="-122"/>
                <a:ea typeface="PingFang SC" charset="-122"/>
                <a:cs typeface="PingFang SC" charset="-122"/>
              </a:rPr>
              <a:t>JavaScript</a:t>
            </a:r>
            <a:r>
              <a:rPr lang="zh-CN" altLang="en-US" sz="2000" b="1" dirty="0">
                <a:solidFill>
                  <a:srgbClr val="00B0F0"/>
                </a:solidFill>
                <a:latin typeface="PingFang SC" charset="-122"/>
                <a:ea typeface="PingFang SC" charset="-122"/>
                <a:cs typeface="PingFang SC" charset="-122"/>
              </a:rPr>
              <a:t>或者</a:t>
            </a:r>
            <a:r>
              <a:rPr lang="en-US" altLang="zh-CN" sz="2000" b="1" dirty="0" err="1">
                <a:solidFill>
                  <a:srgbClr val="00B0F0"/>
                </a:solidFill>
                <a:latin typeface="PingFang SC" charset="-122"/>
                <a:ea typeface="PingFang SC" charset="-122"/>
                <a:cs typeface="PingFang SC" charset="-122"/>
              </a:rPr>
              <a:t>Node.js</a:t>
            </a:r>
            <a:r>
              <a:rPr lang="zh-CN" altLang="en-US" sz="2000" b="1" dirty="0">
                <a:solidFill>
                  <a:srgbClr val="00B0F0"/>
                </a:solidFill>
                <a:latin typeface="PingFang SC" charset="-122"/>
                <a:ea typeface="PingFang SC" charset="-122"/>
                <a:cs typeface="PingFang SC" charset="-122"/>
              </a:rPr>
              <a:t>语言时就要格外注意</a:t>
            </a:r>
            <a:r>
              <a:rPr lang="zh-CN" altLang="en-US" sz="2000" b="1" dirty="0" smtClean="0">
                <a:solidFill>
                  <a:srgbClr val="00B0F0"/>
                </a:solidFill>
                <a:latin typeface="PingFang SC" charset="-122"/>
                <a:ea typeface="PingFang SC" charset="-122"/>
                <a:cs typeface="PingFang SC" charset="-122"/>
              </a:rPr>
              <a:t>。</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r>
              <a:rPr lang="zh-CN" altLang="en-US" sz="2000" b="1" dirty="0" smtClean="0">
                <a:solidFill>
                  <a:srgbClr val="00B0F0"/>
                </a:solidFill>
                <a:latin typeface="PingFang SC" charset="-122"/>
                <a:ea typeface="PingFang SC" charset="-122"/>
                <a:cs typeface="PingFang SC" charset="-122"/>
              </a:rPr>
              <a:t>本文参考 ：</a:t>
            </a:r>
            <a:r>
              <a:rPr lang="en-US" altLang="zh-CN" sz="2000" b="1" dirty="0" smtClean="0">
                <a:solidFill>
                  <a:srgbClr val="00B0F0"/>
                </a:solidFill>
                <a:latin typeface="PingFang SC" charset="-122"/>
                <a:ea typeface="PingFang SC" charset="-122"/>
                <a:cs typeface="PingFang SC" charset="-122"/>
                <a:hlinkClick r:id="rId7"/>
              </a:rPr>
              <a:t>http</a:t>
            </a:r>
            <a:r>
              <a:rPr lang="en-US" altLang="zh-CN" sz="2000" b="1" dirty="0">
                <a:solidFill>
                  <a:srgbClr val="00B0F0"/>
                </a:solidFill>
                <a:latin typeface="PingFang SC" charset="-122"/>
                <a:ea typeface="PingFang SC" charset="-122"/>
                <a:cs typeface="PingFang SC" charset="-122"/>
                <a:hlinkClick r:id="rId7"/>
              </a:rPr>
              <a:t>://</a:t>
            </a:r>
            <a:r>
              <a:rPr lang="en-US" altLang="zh-CN" sz="2000" b="1" dirty="0" smtClean="0">
                <a:solidFill>
                  <a:srgbClr val="00B0F0"/>
                </a:solidFill>
                <a:latin typeface="PingFang SC" charset="-122"/>
                <a:ea typeface="PingFang SC" charset="-122"/>
                <a:cs typeface="PingFang SC" charset="-122"/>
                <a:hlinkClick r:id="rId7"/>
              </a:rPr>
              <a:t>geek.csdn.net/news/detail/52207</a:t>
            </a:r>
            <a:endParaRPr lang="en-US" altLang="zh-CN" sz="2000" b="1" dirty="0" smtClean="0">
              <a:solidFill>
                <a:srgbClr val="00B0F0"/>
              </a:solidFill>
              <a:latin typeface="PingFang SC" charset="-122"/>
              <a:ea typeface="PingFang SC" charset="-122"/>
              <a:cs typeface="PingFang SC" charset="-122"/>
            </a:endParaRPr>
          </a:p>
          <a:p>
            <a:pPr marL="342900" indent="-342900">
              <a:lnSpc>
                <a:spcPct val="150000"/>
              </a:lnSpc>
              <a:buFont typeface="Arial" charset="0"/>
              <a:buChar char="•"/>
            </a:pPr>
            <a:endParaRPr lang="zh-CN" altLang="en-US" sz="2000" b="1" dirty="0">
              <a:solidFill>
                <a:srgbClr val="00B0F0"/>
              </a:solidFill>
              <a:latin typeface="PingFang SC" charset="-122"/>
              <a:ea typeface="PingFang SC" charset="-122"/>
              <a:cs typeface="PingFang SC" charset="-122"/>
            </a:endParaRPr>
          </a:p>
        </p:txBody>
      </p:sp>
    </p:spTree>
    <p:extLst>
      <p:ext uri="{BB962C8B-B14F-4D97-AF65-F5344CB8AC3E}">
        <p14:creationId xmlns:p14="http://schemas.microsoft.com/office/powerpoint/2010/main" val="10240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2"/>
              <a:stretch>
                <a:fillRect/>
              </a:stretch>
            </p:blipFill>
            <p:spPr>
              <a:xfrm>
                <a:off x="0" y="2125980"/>
                <a:ext cx="9144000" cy="3017520"/>
              </a:xfrm>
              <a:prstGeom prst="rect">
                <a:avLst/>
              </a:prstGeom>
            </p:spPr>
          </p:pic>
          <p:pic>
            <p:nvPicPr>
              <p:cNvPr id="8" name="Picture 11"/>
              <p:cNvPicPr>
                <a:picLocks noChangeAspect="1"/>
              </p:cNvPicPr>
              <p:nvPr/>
            </p:nvPicPr>
            <p:blipFill>
              <a:blip r:embed="rId3"/>
              <a:stretch>
                <a:fillRect/>
              </a:stretch>
            </p:blipFill>
            <p:spPr>
              <a:xfrm>
                <a:off x="0" y="0"/>
                <a:ext cx="9144000" cy="1615440"/>
              </a:xfrm>
              <a:prstGeom prst="rect">
                <a:avLst/>
              </a:prstGeom>
            </p:spPr>
          </p:pic>
          <p:pic>
            <p:nvPicPr>
              <p:cNvPr id="9" name="图片 8"/>
              <p:cNvPicPr>
                <a:picLocks noChangeAspect="1"/>
              </p:cNvPicPr>
              <p:nvPr/>
            </p:nvPicPr>
            <p:blipFill>
              <a:blip r:embed="rId4"/>
              <a:stretch>
                <a:fillRect/>
              </a:stretch>
            </p:blipFill>
            <p:spPr>
              <a:xfrm>
                <a:off x="0" y="0"/>
                <a:ext cx="3124200" cy="1930400"/>
              </a:xfrm>
              <a:prstGeom prst="rect">
                <a:avLst/>
              </a:prstGeom>
            </p:spPr>
          </p:pic>
        </p:grpSp>
        <p:pic>
          <p:nvPicPr>
            <p:cNvPr id="6" name="图片 5"/>
            <p:cNvPicPr>
              <a:picLocks noChangeAspect="1"/>
            </p:cNvPicPr>
            <p:nvPr/>
          </p:nvPicPr>
          <p:blipFill>
            <a:blip r:embed="rId5"/>
            <a:stretch>
              <a:fillRect/>
            </a:stretch>
          </p:blipFill>
          <p:spPr>
            <a:xfrm>
              <a:off x="250252" y="200544"/>
              <a:ext cx="1248238" cy="764656"/>
            </a:xfrm>
            <a:prstGeom prst="rect">
              <a:avLst/>
            </a:prstGeom>
          </p:spPr>
        </p:pic>
      </p:grpSp>
      <p:sp>
        <p:nvSpPr>
          <p:cNvPr id="13" name="标题 1"/>
          <p:cNvSpPr>
            <a:spLocks noGrp="1"/>
          </p:cNvSpPr>
          <p:nvPr>
            <p:ph type="title"/>
          </p:nvPr>
        </p:nvSpPr>
        <p:spPr>
          <a:xfrm>
            <a:off x="2082800" y="1355542"/>
            <a:ext cx="7886700" cy="3052118"/>
          </a:xfrm>
        </p:spPr>
        <p:txBody>
          <a:bodyPr anchor="ctr">
            <a:normAutofit/>
          </a:bodyPr>
          <a:lstStyle/>
          <a:p>
            <a:pPr algn="ctr"/>
            <a:r>
              <a:rPr lang="zh-CN" altLang="en-US" sz="4800" b="1" dirty="0" smtClean="0">
                <a:latin typeface="PingFang SC Semibold" charset="-122"/>
                <a:ea typeface="PingFang SC Semibold" charset="-122"/>
                <a:cs typeface="PingFang SC Semibold" charset="-122"/>
              </a:rPr>
              <a:t>通过数据库索引加速查询</a:t>
            </a:r>
            <a:endParaRPr lang="zh-CN" altLang="en-US" sz="4800" b="1" dirty="0">
              <a:latin typeface="PingFang SC Semibold" charset="-122"/>
              <a:ea typeface="PingFang SC Semibold" charset="-122"/>
              <a:cs typeface="PingFang SC Semibold" charset="-122"/>
            </a:endParaRPr>
          </a:p>
        </p:txBody>
      </p:sp>
      <p:sp>
        <p:nvSpPr>
          <p:cNvPr id="2" name="幻灯片编号占位符 1"/>
          <p:cNvSpPr>
            <a:spLocks noGrp="1"/>
          </p:cNvSpPr>
          <p:nvPr>
            <p:ph type="sldNum" sz="quarter" idx="12"/>
          </p:nvPr>
        </p:nvSpPr>
        <p:spPr/>
        <p:txBody>
          <a:bodyPr/>
          <a:lstStyle/>
          <a:p>
            <a:fld id="{DDBD0BDB-383A-734D-90C4-1E20E144F254}" type="slidenum">
              <a:rPr kumimoji="1" lang="zh-CN" altLang="en-US" smtClean="0"/>
              <a:t>57</a:t>
            </a:fld>
            <a:endParaRPr kumimoji="1" lang="zh-CN" altLang="en-US"/>
          </a:p>
        </p:txBody>
      </p:sp>
    </p:spTree>
    <p:extLst>
      <p:ext uri="{BB962C8B-B14F-4D97-AF65-F5344CB8AC3E}">
        <p14:creationId xmlns:p14="http://schemas.microsoft.com/office/powerpoint/2010/main" val="16802472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9" name="文本框 8"/>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58</a:t>
            </a:fld>
            <a:endParaRPr kumimoji="1" lang="zh-CN" altLang="en-US"/>
          </a:p>
        </p:txBody>
      </p:sp>
      <p:pic>
        <p:nvPicPr>
          <p:cNvPr id="17" name="Picture 13"/>
          <p:cNvPicPr>
            <a:picLocks noChangeAspect="1"/>
          </p:cNvPicPr>
          <p:nvPr/>
        </p:nvPicPr>
        <p:blipFill>
          <a:blip r:embed="rId6"/>
          <a:stretch>
            <a:fillRect/>
          </a:stretch>
        </p:blipFill>
        <p:spPr>
          <a:xfrm>
            <a:off x="2842435" y="1472653"/>
            <a:ext cx="6672268" cy="4740822"/>
          </a:xfrm>
          <a:prstGeom prst="rect">
            <a:avLst/>
          </a:prstGeom>
        </p:spPr>
      </p:pic>
      <p:sp>
        <p:nvSpPr>
          <p:cNvPr id="8" name="文本框 7"/>
          <p:cNvSpPr txBox="1"/>
          <p:nvPr/>
        </p:nvSpPr>
        <p:spPr>
          <a:xfrm>
            <a:off x="755004" y="789226"/>
            <a:ext cx="2087431" cy="769441"/>
          </a:xfrm>
          <a:prstGeom prst="rect">
            <a:avLst/>
          </a:prstGeom>
          <a:noFill/>
        </p:spPr>
        <p:txBody>
          <a:bodyPr wrap="none" rtlCol="0">
            <a:spAutoFit/>
          </a:bodyPr>
          <a:lstStyle/>
          <a:p>
            <a:r>
              <a:rPr kumimoji="1" lang="en-US" altLang="zh-CN" sz="4400" dirty="0" smtClean="0">
                <a:solidFill>
                  <a:srgbClr val="00B050"/>
                </a:solidFill>
                <a:latin typeface="PingFang SC" charset="-122"/>
                <a:ea typeface="PingFang SC" charset="-122"/>
                <a:cs typeface="PingFang SC" charset="-122"/>
              </a:rPr>
              <a:t>B-Tree</a:t>
            </a:r>
            <a:endParaRPr kumimoji="1" lang="zh-CN" altLang="en-US" sz="4400"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2130759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59</a:t>
            </a:fld>
            <a:endParaRPr kumimoji="1" lang="zh-CN" altLang="en-US"/>
          </a:p>
        </p:txBody>
      </p:sp>
      <p:pic>
        <p:nvPicPr>
          <p:cNvPr id="11" name="Picture 16"/>
          <p:cNvPicPr>
            <a:picLocks noChangeAspect="1"/>
          </p:cNvPicPr>
          <p:nvPr/>
        </p:nvPicPr>
        <p:blipFill>
          <a:blip r:embed="rId6"/>
          <a:stretch>
            <a:fillRect/>
          </a:stretch>
        </p:blipFill>
        <p:spPr>
          <a:xfrm>
            <a:off x="-1" y="635255"/>
            <a:ext cx="9614205" cy="3548643"/>
          </a:xfrm>
          <a:prstGeom prst="rect">
            <a:avLst/>
          </a:prstGeom>
        </p:spPr>
      </p:pic>
      <p:pic>
        <p:nvPicPr>
          <p:cNvPr id="12" name="Picture 17"/>
          <p:cNvPicPr>
            <a:picLocks noChangeAspect="1"/>
          </p:cNvPicPr>
          <p:nvPr/>
        </p:nvPicPr>
        <p:blipFill>
          <a:blip r:embed="rId7"/>
          <a:stretch>
            <a:fillRect/>
          </a:stretch>
        </p:blipFill>
        <p:spPr>
          <a:xfrm>
            <a:off x="3746835" y="4183898"/>
            <a:ext cx="8445165" cy="2166102"/>
          </a:xfrm>
          <a:prstGeom prst="rect">
            <a:avLst/>
          </a:prstGeom>
        </p:spPr>
      </p:pic>
      <p:sp>
        <p:nvSpPr>
          <p:cNvPr id="13" name="文本框 12"/>
          <p:cNvSpPr txBox="1"/>
          <p:nvPr/>
        </p:nvSpPr>
        <p:spPr>
          <a:xfrm>
            <a:off x="108673" y="167776"/>
            <a:ext cx="2031325" cy="369332"/>
          </a:xfrm>
          <a:prstGeom prst="rect">
            <a:avLst/>
          </a:prstGeom>
          <a:noFill/>
        </p:spPr>
        <p:txBody>
          <a:bodyPr wrap="none" rtlCol="0">
            <a:spAutoFit/>
          </a:bodyPr>
          <a:lstStyle/>
          <a:p>
            <a:r>
              <a:rPr lang="zh-CN" altLang="en-US" b="1" dirty="0">
                <a:solidFill>
                  <a:schemeClr val="bg1"/>
                </a:solidFill>
                <a:latin typeface="PingFang SC Semibold" charset="-122"/>
                <a:ea typeface="PingFang SC Semibold" charset="-122"/>
                <a:cs typeface="PingFang SC Semibold" charset="-122"/>
              </a:rPr>
              <a:t>通过索引加速查询</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What is </a:t>
            </a:r>
            <a:r>
              <a:rPr lang="en-US" altLang="zh-CN" dirty="0" err="1" smtClean="0">
                <a:solidFill>
                  <a:srgbClr val="00B050"/>
                </a:solidFill>
                <a:latin typeface="PingFang SC" charset="-122"/>
                <a:ea typeface="PingFang SC" charset="-122"/>
                <a:cs typeface="PingFang SC" charset="-122"/>
              </a:rPr>
              <a:t>Node.js</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068571"/>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err="1" smtClean="0">
                <a:solidFill>
                  <a:srgbClr val="FF0000"/>
                </a:solidFill>
                <a:latin typeface="PingFang SC" charset="-122"/>
                <a:ea typeface="PingFang SC" charset="-122"/>
                <a:cs typeface="PingFang SC" charset="-122"/>
              </a:rPr>
              <a:t>Node.js</a:t>
            </a:r>
            <a:r>
              <a:rPr lang="en-US" altLang="zh-CN" dirty="0" smtClean="0">
                <a:solidFill>
                  <a:srgbClr val="FF0000"/>
                </a:solidFill>
                <a:latin typeface="PingFang SC" charset="-122"/>
                <a:ea typeface="PingFang SC" charset="-122"/>
                <a:cs typeface="PingFang SC" charset="-122"/>
              </a:rPr>
              <a:t> </a:t>
            </a:r>
            <a:r>
              <a:rPr lang="zh-CN" altLang="en-US" dirty="0" smtClean="0">
                <a:solidFill>
                  <a:srgbClr val="FF0000"/>
                </a:solidFill>
                <a:latin typeface="PingFang SC" charset="-122"/>
                <a:ea typeface="PingFang SC" charset="-122"/>
                <a:cs typeface="PingFang SC" charset="-122"/>
              </a:rPr>
              <a:t>就是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语言在服务器端的运行环境</a:t>
            </a:r>
            <a:endParaRPr lang="en-US" altLang="zh-CN" dirty="0" smtClean="0">
              <a:solidFill>
                <a:srgbClr val="FF0000"/>
              </a:solidFill>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所谓“运行环境（平台）”有两层意思：</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首先</a:t>
            </a:r>
            <a:r>
              <a:rPr lang="zh-CN" altLang="en-US" dirty="0" smtClean="0">
                <a:latin typeface="PingFang SC" charset="-122"/>
                <a:ea typeface="PingFang SC" charset="-122"/>
                <a:cs typeface="PingFang SC" charset="-122"/>
              </a:rPr>
              <a:t>，</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语言通过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在服务器运行，在这个意义上，</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有点像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虚拟机；</a:t>
            </a:r>
            <a:endParaRPr lang="en-US" altLang="zh-CN" dirty="0" smtClean="0">
              <a:latin typeface="PingFang SC" charset="-122"/>
              <a:ea typeface="PingFang SC" charset="-122"/>
              <a:cs typeface="PingFang SC" charset="-122"/>
            </a:endParaRPr>
          </a:p>
          <a:p>
            <a:pPr marL="742950" lvl="1"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其次</a:t>
            </a:r>
            <a:r>
              <a:rPr lang="zh-CN" altLang="en-US" dirty="0" smtClean="0">
                <a:latin typeface="PingFang SC" charset="-122"/>
                <a:ea typeface="PingFang SC" charset="-122"/>
                <a:cs typeface="PingFang SC" charset="-122"/>
              </a:rPr>
              <a:t>，</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提供大量工具库，使得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语言与操作系统互动（比如读写文件、新建子进程），在这个意义上，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又是 </a:t>
            </a: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的工具库。</a:t>
            </a:r>
            <a:endParaRPr lang="zh-CN" altLang="en-US" dirty="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a:t>
            </a:fld>
            <a:endParaRPr kumimoji="1" lang="zh-CN" altLang="en-US"/>
          </a:p>
        </p:txBody>
      </p:sp>
    </p:spTree>
    <p:extLst>
      <p:ext uri="{BB962C8B-B14F-4D97-AF65-F5344CB8AC3E}">
        <p14:creationId xmlns:p14="http://schemas.microsoft.com/office/powerpoint/2010/main" val="489049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60</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单列索引</a:t>
            </a:r>
            <a:endParaRPr kumimoji="1" lang="en-US" altLang="zh-CN" dirty="0" smtClean="0">
              <a:solidFill>
                <a:srgbClr val="00B050"/>
              </a:solidFill>
              <a:latin typeface="PingFang SC" charset="-122"/>
              <a:ea typeface="PingFang SC" charset="-122"/>
              <a:cs typeface="PingFang SC" charset="-122"/>
            </a:endParaRPr>
          </a:p>
        </p:txBody>
      </p:sp>
      <p:sp>
        <p:nvSpPr>
          <p:cNvPr id="14" name="TextBox 19"/>
          <p:cNvSpPr txBox="1"/>
          <p:nvPr/>
        </p:nvSpPr>
        <p:spPr>
          <a:xfrm>
            <a:off x="1543363" y="1944687"/>
            <a:ext cx="4369786" cy="4129336"/>
          </a:xfrm>
          <a:prstGeom prst="rect">
            <a:avLst/>
          </a:prstGeom>
          <a:noFill/>
        </p:spPr>
        <p:txBody>
          <a:bodyPr wrap="none" lIns="0" tIns="0" rIns="0" bIns="0" rtlCol="0">
            <a:spAutoFit/>
          </a:bodyPr>
          <a:lstStyle/>
          <a:p>
            <a:pPr marL="457200" indent="-457200">
              <a:lnSpc>
                <a:spcPts val="3371"/>
              </a:lnSpc>
              <a:buFont typeface="Arial" charset="0"/>
              <a:buChar char="•"/>
            </a:pPr>
            <a:r>
              <a:rPr lang="en-US" altLang="zh-CN" sz="2800" dirty="0" smtClean="0">
                <a:latin typeface="Arial" charset="0"/>
                <a:cs typeface="Arial" charset="0"/>
              </a:rPr>
              <a:t>√ </a:t>
            </a:r>
            <a:r>
              <a:rPr lang="en-US" altLang="zh-CN" sz="2800" dirty="0" smtClean="0">
                <a:latin typeface="PingFang SC" charset="-122"/>
                <a:ea typeface="PingFang SC" charset="-122"/>
                <a:cs typeface="PingFang SC" charset="-122"/>
              </a:rPr>
              <a:t>全匹配查询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包含查询（数组）</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前缀模糊查询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199"/>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大于、⼩于等范围查询</a:t>
            </a: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285750" indent="-285750">
              <a:lnSpc>
                <a:spcPts val="1000"/>
              </a:lnSpc>
              <a:buFont typeface="Arial" charset="0"/>
              <a:buChar char="•"/>
            </a:pPr>
            <a:endParaRPr lang="en-US" dirty="0" smtClean="0">
              <a:latin typeface="PingFang SC" charset="-122"/>
              <a:ea typeface="PingFang SC" charset="-122"/>
              <a:cs typeface="PingFang SC" charset="-122"/>
            </a:endParaRPr>
          </a:p>
          <a:p>
            <a:pPr marL="457200" indent="-457200">
              <a:lnSpc>
                <a:spcPts val="4200"/>
              </a:lnSpc>
              <a:buFont typeface="Arial" charset="0"/>
              <a:buChar char="•"/>
            </a:pPr>
            <a:r>
              <a:rPr lang="en-US" altLang="zh-CN" sz="2800" dirty="0">
                <a:latin typeface="Arial" charset="0"/>
                <a:cs typeface="Arial" charset="0"/>
              </a:rPr>
              <a:t>√</a:t>
            </a:r>
            <a:r>
              <a:rPr lang="en-US" altLang="zh-CN" sz="2800" dirty="0" smtClean="0">
                <a:latin typeface="PingFang SC" charset="-122"/>
                <a:ea typeface="PingFang SC" charset="-122"/>
                <a:cs typeface="PingFang SC" charset="-122"/>
              </a:rPr>
              <a:t> 正、反排序</a:t>
            </a:r>
          </a:p>
        </p:txBody>
      </p:sp>
      <p:sp>
        <p:nvSpPr>
          <p:cNvPr id="8" name="矩形 7"/>
          <p:cNvSpPr/>
          <p:nvPr/>
        </p:nvSpPr>
        <p:spPr>
          <a:xfrm>
            <a:off x="6736944" y="3747360"/>
            <a:ext cx="5482591" cy="528350"/>
          </a:xfrm>
          <a:prstGeom prst="rect">
            <a:avLst/>
          </a:prstGeom>
        </p:spPr>
        <p:txBody>
          <a:bodyPr wrap="none">
            <a:spAutoFit/>
          </a:bodyPr>
          <a:lstStyle/>
          <a:p>
            <a:pPr marL="457200" indent="-457200">
              <a:lnSpc>
                <a:spcPts val="3371"/>
              </a:lnSpc>
              <a:buFont typeface="Arial" charset="0"/>
              <a:buChar char="•"/>
            </a:pPr>
            <a:r>
              <a:rPr lang="en-US" altLang="zh-CN" sz="2800" dirty="0" smtClean="0">
                <a:latin typeface="PingFang SC" charset="-122"/>
                <a:ea typeface="PingFang SC" charset="-122"/>
                <a:cs typeface="PingFang SC" charset="-122"/>
              </a:rPr>
              <a:t>X 后缀模糊查询</a:t>
            </a:r>
            <a:r>
              <a:rPr lang="zh-CN" altLang="en-US" sz="2800" dirty="0" smtClean="0">
                <a:latin typeface="PingFang SC" charset="-122"/>
                <a:ea typeface="PingFang SC" charset="-122"/>
                <a:cs typeface="PingFang SC" charset="-122"/>
              </a:rPr>
              <a:t>（</a:t>
            </a:r>
            <a:r>
              <a:rPr lang="en-US" altLang="zh-CN" sz="2800" dirty="0" smtClean="0">
                <a:latin typeface="PingFang SC" charset="-122"/>
                <a:ea typeface="PingFang SC" charset="-122"/>
                <a:cs typeface="PingFang SC" charset="-122"/>
              </a:rPr>
              <a:t>like</a:t>
            </a:r>
            <a:r>
              <a:rPr lang="zh-CN" altLang="en-US" sz="2800" dirty="0" smtClean="0">
                <a:latin typeface="PingFang SC" charset="-122"/>
                <a:ea typeface="PingFang SC" charset="-122"/>
                <a:cs typeface="PingFang SC" charset="-122"/>
              </a:rPr>
              <a:t> </a:t>
            </a:r>
            <a:r>
              <a:rPr lang="en-US" altLang="zh-CN" sz="2800" dirty="0" smtClean="0">
                <a:latin typeface="PingFang SC" charset="-122"/>
                <a:ea typeface="PingFang SC" charset="-122"/>
                <a:cs typeface="PingFang SC" charset="-122"/>
              </a:rPr>
              <a:t>%</a:t>
            </a:r>
            <a:r>
              <a:rPr lang="en-US" altLang="zh-CN" sz="2800" dirty="0" err="1" smtClean="0">
                <a:latin typeface="PingFang SC" charset="-122"/>
                <a:ea typeface="PingFang SC" charset="-122"/>
                <a:cs typeface="PingFang SC" charset="-122"/>
              </a:rPr>
              <a:t>shu</a:t>
            </a:r>
            <a:r>
              <a:rPr lang="zh-CN" altLang="en-US" sz="2800" dirty="0" smtClean="0">
                <a:latin typeface="PingFang SC" charset="-122"/>
                <a:ea typeface="PingFang SC" charset="-122"/>
                <a:cs typeface="PingFang SC" charset="-122"/>
              </a:rPr>
              <a:t>）</a:t>
            </a:r>
            <a:endParaRPr lang="en-US" altLang="zh-CN" sz="2800" dirty="0">
              <a:latin typeface="PingFang SC" charset="-122"/>
              <a:ea typeface="PingFang SC" charset="-122"/>
              <a:cs typeface="PingFang SC" charset="-122"/>
            </a:endParaRPr>
          </a:p>
        </p:txBody>
      </p:sp>
      <p:sp>
        <p:nvSpPr>
          <p:cNvPr id="17" name="文本框 16"/>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141922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61</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区分度</a:t>
            </a:r>
            <a:endParaRPr kumimoji="1" lang="en-US" altLang="zh-CN" dirty="0" smtClean="0">
              <a:solidFill>
                <a:srgbClr val="00B05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单列索引</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Picture 23"/>
          <p:cNvPicPr>
            <a:picLocks noChangeAspect="1"/>
          </p:cNvPicPr>
          <p:nvPr/>
        </p:nvPicPr>
        <p:blipFill>
          <a:blip r:embed="rId6"/>
          <a:stretch>
            <a:fillRect/>
          </a:stretch>
        </p:blipFill>
        <p:spPr>
          <a:xfrm>
            <a:off x="1927213" y="1997717"/>
            <a:ext cx="8371497" cy="2989820"/>
          </a:xfrm>
          <a:prstGeom prst="rect">
            <a:avLst/>
          </a:prstGeom>
        </p:spPr>
      </p:pic>
      <p:pic>
        <p:nvPicPr>
          <p:cNvPr id="15" name="Picture 24"/>
          <p:cNvPicPr>
            <a:picLocks noChangeAspect="1"/>
          </p:cNvPicPr>
          <p:nvPr/>
        </p:nvPicPr>
        <p:blipFill>
          <a:blip r:embed="rId7"/>
          <a:stretch>
            <a:fillRect/>
          </a:stretch>
        </p:blipFill>
        <p:spPr>
          <a:xfrm>
            <a:off x="729432" y="5195141"/>
            <a:ext cx="10767061" cy="647700"/>
          </a:xfrm>
          <a:prstGeom prst="rect">
            <a:avLst/>
          </a:prstGeom>
        </p:spPr>
      </p:pic>
    </p:spTree>
    <p:extLst>
      <p:ext uri="{BB962C8B-B14F-4D97-AF65-F5344CB8AC3E}">
        <p14:creationId xmlns:p14="http://schemas.microsoft.com/office/powerpoint/2010/main" val="1747413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62</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p:txBody>
      </p:sp>
      <p:pic>
        <p:nvPicPr>
          <p:cNvPr id="14" name="Picture 27"/>
          <p:cNvPicPr>
            <a:picLocks noChangeAspect="1"/>
          </p:cNvPicPr>
          <p:nvPr/>
        </p:nvPicPr>
        <p:blipFill>
          <a:blip r:embed="rId6"/>
          <a:stretch>
            <a:fillRect/>
          </a:stretch>
        </p:blipFill>
        <p:spPr>
          <a:xfrm>
            <a:off x="827903" y="2471352"/>
            <a:ext cx="10654819" cy="1052080"/>
          </a:xfrm>
          <a:prstGeom prst="rect">
            <a:avLst/>
          </a:prstGeom>
        </p:spPr>
      </p:pic>
      <p:sp>
        <p:nvSpPr>
          <p:cNvPr id="2" name="矩形 1"/>
          <p:cNvSpPr/>
          <p:nvPr/>
        </p:nvSpPr>
        <p:spPr>
          <a:xfrm>
            <a:off x="4523212" y="4139765"/>
            <a:ext cx="2529860" cy="711028"/>
          </a:xfrm>
          <a:prstGeom prst="rect">
            <a:avLst/>
          </a:prstGeom>
        </p:spPr>
        <p:txBody>
          <a:bodyPr wrap="none">
            <a:spAutoFit/>
          </a:bodyPr>
          <a:lstStyle/>
          <a:p>
            <a:pPr indent="0">
              <a:lnSpc>
                <a:spcPts val="5528"/>
              </a:lnSpc>
            </a:pPr>
            <a:r>
              <a:rPr lang="en-US" altLang="zh-CN" sz="2400" dirty="0">
                <a:solidFill>
                  <a:srgbClr val="318ADC"/>
                </a:solidFill>
                <a:latin typeface="PingFang SC" charset="-122"/>
                <a:ea typeface="PingFang SC" charset="-122"/>
                <a:cs typeface="PingFang SC" charset="-122"/>
              </a:rPr>
              <a:t>{city:  1,  age:  1}</a:t>
            </a:r>
          </a:p>
        </p:txBody>
      </p:sp>
      <p:sp>
        <p:nvSpPr>
          <p:cNvPr id="16" name="文本框 15"/>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264879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63</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适用于：</a:t>
            </a:r>
            <a:endParaRPr kumimoji="1" lang="en-US" altLang="zh-CN" dirty="0" smtClean="0">
              <a:solidFill>
                <a:srgbClr val="00B05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43711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在多个字段上进⾏匹配查询</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a:t>
            </a:r>
            <a:r>
              <a:rPr lang="en-US" altLang="zh-CN" sz="2000" dirty="0" err="1" smtClean="0">
                <a:latin typeface="PingFang SC" charset="-122"/>
                <a:ea typeface="PingFang SC" charset="-122"/>
                <a:cs typeface="PingFang SC" charset="-122"/>
              </a:rPr>
              <a:t>匹配的同时进⾏范围查询或排序</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可以不使用右侧的字段</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a:latin typeface="Arial" charset="0"/>
                <a:cs typeface="Arial" charset="0"/>
              </a:rPr>
              <a:t>√</a:t>
            </a:r>
            <a:r>
              <a:rPr lang="en-US" altLang="zh-CN" sz="2000" dirty="0" smtClean="0">
                <a:latin typeface="PingFang SC" charset="-122"/>
                <a:ea typeface="PingFang SC" charset="-122"/>
                <a:cs typeface="PingFang SC" charset="-122"/>
              </a:rPr>
              <a:t> 排序或反向排序</a:t>
            </a:r>
          </a:p>
        </p:txBody>
      </p:sp>
      <p:pic>
        <p:nvPicPr>
          <p:cNvPr id="16" name="Picture 30"/>
          <p:cNvPicPr>
            <a:picLocks noChangeAspect="1"/>
          </p:cNvPicPr>
          <p:nvPr/>
        </p:nvPicPr>
        <p:blipFill>
          <a:blip r:embed="rId6"/>
          <a:stretch>
            <a:fillRect/>
          </a:stretch>
        </p:blipFill>
        <p:spPr>
          <a:xfrm>
            <a:off x="4282646" y="1941377"/>
            <a:ext cx="7879492" cy="487680"/>
          </a:xfrm>
          <a:prstGeom prst="rect">
            <a:avLst/>
          </a:prstGeom>
        </p:spPr>
      </p:pic>
      <p:pic>
        <p:nvPicPr>
          <p:cNvPr id="17" name="Picture 31"/>
          <p:cNvPicPr>
            <a:picLocks noChangeAspect="1"/>
          </p:cNvPicPr>
          <p:nvPr/>
        </p:nvPicPr>
        <p:blipFill>
          <a:blip r:embed="rId7"/>
          <a:stretch>
            <a:fillRect/>
          </a:stretch>
        </p:blipFill>
        <p:spPr>
          <a:xfrm>
            <a:off x="4282646" y="2911005"/>
            <a:ext cx="7879492" cy="912618"/>
          </a:xfrm>
          <a:prstGeom prst="rect">
            <a:avLst/>
          </a:prstGeom>
        </p:spPr>
      </p:pic>
      <p:pic>
        <p:nvPicPr>
          <p:cNvPr id="18" name="Picture 32"/>
          <p:cNvPicPr>
            <a:picLocks noChangeAspect="1"/>
          </p:cNvPicPr>
          <p:nvPr/>
        </p:nvPicPr>
        <p:blipFill>
          <a:blip r:embed="rId8"/>
          <a:stretch>
            <a:fillRect/>
          </a:stretch>
        </p:blipFill>
        <p:spPr>
          <a:xfrm>
            <a:off x="4282647" y="4320744"/>
            <a:ext cx="5432854" cy="818338"/>
          </a:xfrm>
          <a:prstGeom prst="rect">
            <a:avLst/>
          </a:prstGeom>
        </p:spPr>
      </p:pic>
      <p:pic>
        <p:nvPicPr>
          <p:cNvPr id="19" name="Picture 33"/>
          <p:cNvPicPr>
            <a:picLocks noChangeAspect="1"/>
          </p:cNvPicPr>
          <p:nvPr/>
        </p:nvPicPr>
        <p:blipFill>
          <a:blip r:embed="rId9"/>
          <a:stretch>
            <a:fillRect/>
          </a:stretch>
        </p:blipFill>
        <p:spPr>
          <a:xfrm>
            <a:off x="4282645" y="5517451"/>
            <a:ext cx="5901690" cy="790405"/>
          </a:xfrm>
          <a:prstGeom prst="rect">
            <a:avLst/>
          </a:prstGeom>
        </p:spPr>
      </p:pic>
      <p:sp>
        <p:nvSpPr>
          <p:cNvPr id="33" name="文本框 3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320415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64</a:t>
            </a:fld>
            <a:endParaRPr kumimoji="1" lang="zh-CN" altLang="en-US"/>
          </a:p>
        </p:txBody>
      </p:sp>
      <p:sp>
        <p:nvSpPr>
          <p:cNvPr id="12"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       </a:t>
            </a:r>
            <a:r>
              <a:rPr kumimoji="1" lang="zh-CN" altLang="en-US" dirty="0" smtClean="0">
                <a:solidFill>
                  <a:srgbClr val="FF0000"/>
                </a:solidFill>
                <a:latin typeface="PingFang SC" charset="-122"/>
                <a:ea typeface="PingFang SC" charset="-122"/>
                <a:cs typeface="PingFang SC" charset="-122"/>
              </a:rPr>
              <a:t>不适用于：</a:t>
            </a:r>
            <a:endParaRPr kumimoji="1" lang="en-US" altLang="zh-CN" dirty="0" smtClean="0">
              <a:solidFill>
                <a:srgbClr val="FF0000"/>
              </a:solidFill>
              <a:latin typeface="PingFang SC" charset="-122"/>
              <a:ea typeface="PingFang SC" charset="-122"/>
              <a:cs typeface="PingFang SC" charset="-122"/>
            </a:endParaRPr>
          </a:p>
        </p:txBody>
      </p:sp>
      <p:sp>
        <p:nvSpPr>
          <p:cNvPr id="13" name="TextBox 33"/>
          <p:cNvSpPr txBox="1"/>
          <p:nvPr/>
        </p:nvSpPr>
        <p:spPr>
          <a:xfrm>
            <a:off x="880853" y="1738340"/>
            <a:ext cx="2076531" cy="4570482"/>
          </a:xfrm>
          <a:prstGeom prst="rect">
            <a:avLst/>
          </a:prstGeom>
          <a:noFill/>
        </p:spPr>
        <p:txBody>
          <a:bodyPr wrap="none" lIns="0" tIns="0" rIns="0" bIns="0" rtlCol="0">
            <a:spAutoFit/>
          </a:bodyPr>
          <a:lstStyle/>
          <a:p>
            <a:pPr indent="0"/>
            <a:r>
              <a:rPr lang="en-US" altLang="zh-CN" dirty="0" smtClean="0">
                <a:solidFill>
                  <a:srgbClr val="318ADC"/>
                </a:solidFill>
                <a:latin typeface="PingFang SC" charset="-122"/>
                <a:ea typeface="PingFang SC" charset="-122"/>
                <a:cs typeface="PingFang SC" charset="-122"/>
              </a:rPr>
              <a:t>{city:  1,  age:  1}</a:t>
            </a:r>
          </a:p>
          <a:p>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beijing-17</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beijing-20</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beijing-21</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beijing-25</a:t>
            </a:r>
          </a:p>
          <a:p>
            <a:pPr indent="543293">
              <a:lnSpc>
                <a:spcPct val="150000"/>
              </a:lnSpc>
            </a:pPr>
            <a:r>
              <a:rPr lang="en-US" altLang="zh-CN" dirty="0" smtClean="0">
                <a:latin typeface="PingFang SC" charset="-122"/>
                <a:ea typeface="PingFang SC" charset="-122"/>
                <a:cs typeface="PingFang SC" charset="-122"/>
              </a:rPr>
              <a:t>chongqing-18</a:t>
            </a:r>
            <a:endParaRPr lang="en-US" altLang="zh-CN" dirty="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chongqing-20</a:t>
            </a:r>
          </a:p>
          <a:p>
            <a:pPr indent="543293">
              <a:lnSpc>
                <a:spcPct val="150000"/>
              </a:lnSpc>
            </a:pPr>
            <a:r>
              <a:rPr lang="en-US" altLang="zh-CN" dirty="0" smtClean="0">
                <a:latin typeface="PingFang SC" charset="-122"/>
                <a:ea typeface="PingFang SC" charset="-122"/>
                <a:cs typeface="PingFang SC" charset="-122"/>
              </a:rPr>
              <a:t>qingdao-22</a:t>
            </a:r>
            <a:endParaRPr lang="en-US" dirty="0" smtClean="0">
              <a:latin typeface="PingFang SC" charset="-122"/>
              <a:ea typeface="PingFang SC" charset="-122"/>
              <a:cs typeface="PingFang SC" charset="-122"/>
            </a:endParaRPr>
          </a:p>
          <a:p>
            <a:pPr indent="543293">
              <a:lnSpc>
                <a:spcPct val="150000"/>
              </a:lnSpc>
            </a:pPr>
            <a:r>
              <a:rPr lang="en-US" altLang="zh-CN" dirty="0" smtClean="0">
                <a:latin typeface="PingFang SC" charset="-122"/>
                <a:ea typeface="PingFang SC" charset="-122"/>
                <a:cs typeface="PingFang SC" charset="-122"/>
              </a:rPr>
              <a:t>shanghai-16</a:t>
            </a:r>
          </a:p>
          <a:p>
            <a:pPr indent="543293">
              <a:lnSpc>
                <a:spcPct val="150000"/>
              </a:lnSpc>
            </a:pPr>
            <a:r>
              <a:rPr lang="en-US" altLang="zh-CN" dirty="0" smtClean="0">
                <a:latin typeface="PingFang SC" charset="-122"/>
                <a:ea typeface="PingFang SC" charset="-122"/>
                <a:cs typeface="PingFang SC" charset="-122"/>
              </a:rPr>
              <a:t>shanghai-25</a:t>
            </a:r>
          </a:p>
          <a:p>
            <a:endParaRPr lang="en-US" dirty="0" smtClean="0">
              <a:latin typeface="PingFang SC" charset="-122"/>
              <a:ea typeface="PingFang SC" charset="-122"/>
              <a:cs typeface="PingFang SC" charset="-122"/>
            </a:endParaRPr>
          </a:p>
        </p:txBody>
      </p:sp>
      <p:sp>
        <p:nvSpPr>
          <p:cNvPr id="15" name="TextBox 34"/>
          <p:cNvSpPr txBox="1"/>
          <p:nvPr/>
        </p:nvSpPr>
        <p:spPr>
          <a:xfrm>
            <a:off x="4486533" y="1186797"/>
            <a:ext cx="5228968" cy="4180632"/>
          </a:xfrm>
          <a:prstGeom prst="rect">
            <a:avLst/>
          </a:prstGeom>
          <a:noFill/>
        </p:spPr>
        <p:txBody>
          <a:bodyPr wrap="square" lIns="0" tIns="0" rIns="0" bIns="0" rtlCol="0">
            <a:spAutoFit/>
          </a:bodyPr>
          <a:lstStyle/>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41"/>
              </a:lnSpc>
              <a:buFont typeface="Arial" charset="0"/>
              <a:buChar char="•"/>
            </a:pPr>
            <a:r>
              <a:rPr lang="en-US" altLang="zh-CN" sz="2000" dirty="0" smtClean="0">
                <a:latin typeface="PingFang SC" charset="-122"/>
                <a:ea typeface="PingFang SC" charset="-122"/>
                <a:cs typeface="PingFang SC" charset="-122"/>
              </a:rPr>
              <a:t>X</a:t>
            </a:r>
            <a:r>
              <a:rPr lang="zh-CN" altLang="en-US" sz="2000" dirty="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直接使用右侧字段</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Arial" charset="0"/>
                <a:cs typeface="Arial" charset="0"/>
              </a:rPr>
              <a:t>X</a:t>
            </a:r>
            <a:r>
              <a:rPr lang="zh-CN" altLang="en-US" sz="2000" dirty="0" smtClean="0">
                <a:latin typeface="Arial" charset="0"/>
                <a:cs typeface="Arial" charset="0"/>
              </a:rPr>
              <a:t> 范围查询和顺序查询不在最右侧</a:t>
            </a:r>
            <a:endParaRPr lang="en-US" altLang="zh-CN"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r>
              <a:rPr lang="en-US" altLang="zh-CN" sz="2000" dirty="0" smtClean="0">
                <a:latin typeface="PingFang SC" charset="-122"/>
                <a:ea typeface="PingFang SC" charset="-122"/>
                <a:cs typeface="PingFang SC" charset="-122"/>
              </a:rPr>
              <a:t>X</a:t>
            </a:r>
            <a:r>
              <a:rPr lang="zh-CN" altLang="en-US" sz="2000" dirty="0" smtClean="0">
                <a:latin typeface="PingFang SC" charset="-122"/>
                <a:ea typeface="PingFang SC" charset="-122"/>
                <a:cs typeface="PingFang SC" charset="-122"/>
              </a:rPr>
              <a:t> 多个范围查询</a:t>
            </a: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1000"/>
              </a:lnSpc>
              <a:buFont typeface="Arial" charset="0"/>
              <a:buChar char="•"/>
            </a:pPr>
            <a:endParaRPr lang="en-US" sz="2000" dirty="0" smtClean="0">
              <a:latin typeface="PingFang SC" charset="-122"/>
              <a:ea typeface="PingFang SC" charset="-122"/>
              <a:cs typeface="PingFang SC" charset="-122"/>
            </a:endParaRPr>
          </a:p>
          <a:p>
            <a:pPr marL="342900" indent="-342900">
              <a:lnSpc>
                <a:spcPts val="5400"/>
              </a:lnSpc>
              <a:buFont typeface="Arial" charset="0"/>
              <a:buChar char="•"/>
            </a:pPr>
            <a:r>
              <a:rPr lang="en-US" altLang="zh-CN" sz="2000" dirty="0" smtClean="0">
                <a:latin typeface="PingFang SC" charset="-122"/>
                <a:ea typeface="PingFang SC" charset="-122"/>
                <a:cs typeface="PingFang SC" charset="-122"/>
              </a:rPr>
              <a:t>X </a:t>
            </a:r>
            <a:r>
              <a:rPr lang="zh-CN" altLang="en-US" sz="2000" dirty="0" smtClean="0">
                <a:latin typeface="PingFang SC" charset="-122"/>
                <a:ea typeface="PingFang SC" charset="-122"/>
                <a:cs typeface="PingFang SC" charset="-122"/>
              </a:rPr>
              <a:t>排序的方向和索引不一致</a:t>
            </a:r>
            <a:endParaRPr lang="en-US" altLang="zh-CN" sz="2000" dirty="0" smtClean="0">
              <a:latin typeface="PingFang SC" charset="-122"/>
              <a:ea typeface="PingFang SC" charset="-122"/>
              <a:cs typeface="PingFang SC" charset="-122"/>
            </a:endParaRPr>
          </a:p>
        </p:txBody>
      </p:sp>
      <p:pic>
        <p:nvPicPr>
          <p:cNvPr id="20" name="Picture 38"/>
          <p:cNvPicPr>
            <a:picLocks noChangeAspect="1"/>
          </p:cNvPicPr>
          <p:nvPr/>
        </p:nvPicPr>
        <p:blipFill>
          <a:blip r:embed="rId6"/>
          <a:stretch>
            <a:fillRect/>
          </a:stretch>
        </p:blipFill>
        <p:spPr>
          <a:xfrm>
            <a:off x="4773006" y="5408607"/>
            <a:ext cx="7418994" cy="534221"/>
          </a:xfrm>
          <a:prstGeom prst="rect">
            <a:avLst/>
          </a:prstGeom>
        </p:spPr>
      </p:pic>
      <p:pic>
        <p:nvPicPr>
          <p:cNvPr id="21" name="Picture 39"/>
          <p:cNvPicPr>
            <a:picLocks noChangeAspect="1"/>
          </p:cNvPicPr>
          <p:nvPr/>
        </p:nvPicPr>
        <p:blipFill>
          <a:blip r:embed="rId7"/>
          <a:stretch>
            <a:fillRect/>
          </a:stretch>
        </p:blipFill>
        <p:spPr>
          <a:xfrm>
            <a:off x="4773006" y="3506108"/>
            <a:ext cx="7418994" cy="1265555"/>
          </a:xfrm>
          <a:prstGeom prst="rect">
            <a:avLst/>
          </a:prstGeom>
        </p:spPr>
      </p:pic>
      <p:pic>
        <p:nvPicPr>
          <p:cNvPr id="22" name="Picture 37"/>
          <p:cNvPicPr>
            <a:picLocks noChangeAspect="1"/>
          </p:cNvPicPr>
          <p:nvPr/>
        </p:nvPicPr>
        <p:blipFill>
          <a:blip r:embed="rId8"/>
          <a:stretch>
            <a:fillRect/>
          </a:stretch>
        </p:blipFill>
        <p:spPr>
          <a:xfrm>
            <a:off x="4773007" y="1931960"/>
            <a:ext cx="4771044" cy="566602"/>
          </a:xfrm>
          <a:prstGeom prst="rect">
            <a:avLst/>
          </a:prstGeom>
        </p:spPr>
      </p:pic>
      <p:sp>
        <p:nvSpPr>
          <p:cNvPr id="23" name="文本框 22"/>
          <p:cNvSpPr txBox="1"/>
          <p:nvPr/>
        </p:nvSpPr>
        <p:spPr>
          <a:xfrm>
            <a:off x="108673" y="167776"/>
            <a:ext cx="1107996" cy="369332"/>
          </a:xfrm>
          <a:prstGeom prst="rect">
            <a:avLst/>
          </a:prstGeom>
          <a:noFill/>
        </p:spPr>
        <p:txBody>
          <a:bodyPr wrap="none" rtlCol="0">
            <a:spAutoFit/>
          </a:bodyPr>
          <a:lstStyle/>
          <a:p>
            <a:r>
              <a:rPr lang="zh-CN" altLang="en-US" b="1"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Tree>
    <p:extLst>
      <p:ext uri="{BB962C8B-B14F-4D97-AF65-F5344CB8AC3E}">
        <p14:creationId xmlns:p14="http://schemas.microsoft.com/office/powerpoint/2010/main" val="1125176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65</a:t>
            </a:fld>
            <a:endParaRPr kumimoji="1" lang="zh-CN" altLang="en-US"/>
          </a:p>
        </p:txBody>
      </p:sp>
      <p:sp>
        <p:nvSpPr>
          <p:cNvPr id="12" name="标题 6"/>
          <p:cNvSpPr txBox="1">
            <a:spLocks/>
          </p:cNvSpPr>
          <p:nvPr/>
        </p:nvSpPr>
        <p:spPr>
          <a:xfrm>
            <a:off x="742950" y="994584"/>
            <a:ext cx="9677400" cy="963827"/>
          </a:xfrm>
          <a:prstGeom prst="rect">
            <a:avLst/>
          </a:prstGeom>
          <a:noFill/>
          <a:ln w="76200" cap="sq">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复合索引</a:t>
            </a:r>
            <a:endParaRPr kumimoji="1" lang="en-US" altLang="zh-CN" dirty="0" smtClean="0">
              <a:solidFill>
                <a:srgbClr val="00B050"/>
              </a:solidFill>
              <a:latin typeface="PingFang SC" charset="-122"/>
              <a:ea typeface="PingFang SC" charset="-122"/>
              <a:cs typeface="PingFang SC" charset="-122"/>
            </a:endParaRPr>
          </a:p>
          <a:p>
            <a:r>
              <a:rPr kumimoji="1" lang="en-US" altLang="zh-CN" dirty="0">
                <a:solidFill>
                  <a:srgbClr val="00B050"/>
                </a:solidFill>
                <a:latin typeface="PingFang SC" charset="-122"/>
                <a:ea typeface="PingFang SC" charset="-122"/>
                <a:cs typeface="PingFang SC" charset="-122"/>
              </a:rPr>
              <a:t>	</a:t>
            </a:r>
            <a:r>
              <a:rPr kumimoji="1" lang="en-US" altLang="zh-CN" dirty="0" smtClean="0">
                <a:solidFill>
                  <a:srgbClr val="00B050"/>
                </a:solidFill>
                <a:latin typeface="PingFang SC" charset="-122"/>
                <a:ea typeface="PingFang SC" charset="-122"/>
                <a:cs typeface="PingFang SC" charset="-122"/>
              </a:rPr>
              <a:t>			</a:t>
            </a:r>
            <a:r>
              <a:rPr kumimoji="1" lang="zh-CN" altLang="en-US" dirty="0" smtClean="0">
                <a:solidFill>
                  <a:srgbClr val="00B050"/>
                </a:solidFill>
                <a:latin typeface="PingFang SC" charset="-122"/>
                <a:ea typeface="PingFang SC" charset="-122"/>
                <a:cs typeface="PingFang SC" charset="-122"/>
              </a:rPr>
              <a:t>           </a:t>
            </a:r>
            <a:r>
              <a:rPr kumimoji="1" lang="en-US" altLang="zh-CN" b="1" dirty="0" smtClean="0">
                <a:solidFill>
                  <a:srgbClr val="FF0000"/>
                </a:solidFill>
                <a:latin typeface="PingFang SC" charset="-122"/>
                <a:ea typeface="PingFang SC" charset="-122"/>
                <a:cs typeface="PingFang SC" charset="-122"/>
              </a:rPr>
              <a:t>---</a:t>
            </a:r>
            <a:r>
              <a:rPr kumimoji="1" lang="zh-CN" altLang="en-US" b="1" dirty="0" smtClean="0">
                <a:solidFill>
                  <a:srgbClr val="FF0000"/>
                </a:solidFill>
                <a:latin typeface="PingFang SC" charset="-122"/>
                <a:ea typeface="PingFang SC" charset="-122"/>
                <a:cs typeface="PingFang SC" charset="-122"/>
              </a:rPr>
              <a:t>顺序非常重要</a:t>
            </a:r>
            <a:endParaRPr kumimoji="1" lang="en-US" altLang="zh-CN" b="1" dirty="0" smtClean="0">
              <a:solidFill>
                <a:srgbClr val="FF0000"/>
              </a:solidFill>
              <a:latin typeface="PingFang SC" charset="-122"/>
              <a:ea typeface="PingFang SC" charset="-122"/>
              <a:cs typeface="PingFang SC" charset="-122"/>
            </a:endParaRPr>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复合索引</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5" name="TextBox 34"/>
          <p:cNvSpPr txBox="1"/>
          <p:nvPr/>
        </p:nvSpPr>
        <p:spPr>
          <a:xfrm>
            <a:off x="1614615" y="3525479"/>
            <a:ext cx="8962768" cy="1885131"/>
          </a:xfrm>
          <a:prstGeom prst="rect">
            <a:avLst/>
          </a:prstGeom>
          <a:noFill/>
        </p:spPr>
        <p:txBody>
          <a:bodyPr wrap="square" lIns="0" tIns="0" rIns="0" bIns="0" rtlCol="0">
            <a:spAutoFit/>
          </a:bodyPr>
          <a:lstStyle/>
          <a:p>
            <a:pPr marL="342900" indent="-342900">
              <a:lnSpc>
                <a:spcPts val="5200"/>
              </a:lnSpc>
              <a:buFont typeface="Arial" charset="0"/>
              <a:buChar char="•"/>
            </a:pPr>
            <a:r>
              <a:rPr lang="en-US" altLang="zh-CN" sz="3200" dirty="0">
                <a:latin typeface="PingFang SC" charset="-122"/>
                <a:ea typeface="PingFang SC" charset="-122"/>
                <a:cs typeface="PingFang SC" charset="-122"/>
              </a:rPr>
              <a:t>如果有范围查询和排序字段的话，放在最右侧</a:t>
            </a: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1000"/>
              </a:lnSpc>
              <a:buFont typeface="Arial" charset="0"/>
              <a:buChar char="•"/>
            </a:pPr>
            <a:endParaRPr lang="en-US" altLang="zh-CN" sz="3200" dirty="0">
              <a:latin typeface="PingFang SC" charset="-122"/>
              <a:ea typeface="PingFang SC" charset="-122"/>
              <a:cs typeface="PingFang SC" charset="-122"/>
            </a:endParaRPr>
          </a:p>
          <a:p>
            <a:pPr marL="342900" indent="-342900">
              <a:lnSpc>
                <a:spcPts val="5499"/>
              </a:lnSpc>
              <a:buFont typeface="Arial" charset="0"/>
              <a:buChar char="•"/>
            </a:pPr>
            <a:r>
              <a:rPr lang="en-US" altLang="zh-CN" sz="3200" dirty="0" smtClean="0">
                <a:latin typeface="PingFang SC" charset="-122"/>
                <a:ea typeface="PingFang SC" charset="-122"/>
                <a:cs typeface="PingFang SC" charset="-122"/>
              </a:rPr>
              <a:t>将区分度越高的字段放在越左侧</a:t>
            </a:r>
            <a:endParaRPr lang="en-US" altLang="zh-CN" sz="3200" dirty="0">
              <a:latin typeface="PingFang SC" charset="-122"/>
              <a:ea typeface="PingFang SC" charset="-122"/>
              <a:cs typeface="PingFang SC" charset="-122"/>
            </a:endParaRPr>
          </a:p>
        </p:txBody>
      </p:sp>
    </p:spTree>
    <p:extLst>
      <p:ext uri="{BB962C8B-B14F-4D97-AF65-F5344CB8AC3E}">
        <p14:creationId xmlns:p14="http://schemas.microsoft.com/office/powerpoint/2010/main" val="10568235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66</a:t>
            </a:fld>
            <a:endParaRPr kumimoji="1" lang="zh-CN" altLang="en-US"/>
          </a:p>
        </p:txBody>
      </p:sp>
      <p:sp>
        <p:nvSpPr>
          <p:cNvPr id="11" name="文本框 10"/>
          <p:cNvSpPr txBox="1"/>
          <p:nvPr/>
        </p:nvSpPr>
        <p:spPr>
          <a:xfrm>
            <a:off x="108673" y="167776"/>
            <a:ext cx="1569660"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常见的慢查询</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常见的慢查询</a:t>
            </a:r>
            <a:endParaRPr kumimoji="1" lang="en-US" altLang="zh-CN" dirty="0" smtClean="0">
              <a:solidFill>
                <a:srgbClr val="00B050"/>
              </a:solidFill>
              <a:latin typeface="PingFang SC" charset="-122"/>
              <a:ea typeface="PingFang SC" charset="-122"/>
              <a:cs typeface="PingFang SC" charset="-122"/>
            </a:endParaRPr>
          </a:p>
        </p:txBody>
      </p:sp>
      <p:sp>
        <p:nvSpPr>
          <p:cNvPr id="14" name="TextBox 56"/>
          <p:cNvSpPr txBox="1"/>
          <p:nvPr/>
        </p:nvSpPr>
        <p:spPr>
          <a:xfrm>
            <a:off x="723900" y="1527947"/>
            <a:ext cx="10363560" cy="4616648"/>
          </a:xfrm>
          <a:prstGeom prst="rect">
            <a:avLst/>
          </a:prstGeom>
          <a:noFill/>
        </p:spPr>
        <p:txBody>
          <a:bodyPr wrap="square" lIns="0" tIns="0" rIns="0" bIns="0" rtlCol="0">
            <a:spAutoFit/>
          </a:bodyPr>
          <a:lstStyle/>
          <a:p>
            <a:pPr>
              <a:lnSpc>
                <a:spcPct val="150000"/>
              </a:lnSpc>
            </a:pPr>
            <a:r>
              <a:rPr lang="en-US" altLang="zh-CN" sz="2000" dirty="0" smtClean="0">
                <a:latin typeface="PingFang SC" charset="-122"/>
                <a:ea typeface="PingFang SC" charset="-122"/>
                <a:cs typeface="PingFang SC" charset="-122"/>
              </a:rPr>
              <a:t>不等于和不包含查询</a:t>
            </a:r>
            <a:endParaRPr lang="en-US" altLang="zh-CN" sz="2000" dirty="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endParaRPr lang="en-US"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通配符在前面的模糊查询</a:t>
            </a:r>
          </a:p>
          <a:p>
            <a:endParaRPr lang="en-US" sz="2000" dirty="0" smtClean="0">
              <a:latin typeface="PingFang SC" charset="-122"/>
              <a:ea typeface="PingFang SC" charset="-122"/>
              <a:cs typeface="PingFang SC" charset="-122"/>
            </a:endParaRPr>
          </a:p>
          <a:p>
            <a:pPr>
              <a:lnSpc>
                <a:spcPct val="150000"/>
              </a:lnSpc>
            </a:pPr>
            <a:endParaRPr lang="en-US" altLang="zh-CN" sz="2000" dirty="0" smtClean="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⽆索引的 </a:t>
            </a:r>
            <a:r>
              <a:rPr lang="en-US" altLang="zh-CN" sz="2000" dirty="0" err="1" smtClean="0">
                <a:latin typeface="PingFang SC" charset="-122"/>
                <a:ea typeface="PingFang SC" charset="-122"/>
                <a:cs typeface="PingFang SC" charset="-122"/>
              </a:rPr>
              <a:t>count、查询和排序（复合索引顺序不匹配</a:t>
            </a:r>
            <a:r>
              <a:rPr lang="en-US" altLang="zh-CN" sz="2000" dirty="0" smtClean="0">
                <a:latin typeface="PingFang SC" charset="-122"/>
                <a:ea typeface="PingFang SC" charset="-122"/>
                <a:cs typeface="PingFang SC" charset="-122"/>
              </a:rPr>
              <a:t>）</a:t>
            </a:r>
          </a:p>
          <a:p>
            <a:pPr>
              <a:lnSpc>
                <a:spcPct val="150000"/>
              </a:lnSpc>
            </a:pPr>
            <a:r>
              <a:rPr lang="en-US" altLang="zh-CN" sz="2000" dirty="0" smtClean="0">
                <a:latin typeface="PingFang SC" charset="-122"/>
                <a:ea typeface="PingFang SC" charset="-122"/>
                <a:cs typeface="PingFang SC" charset="-122"/>
              </a:rPr>
              <a:t>多个范围查询</a:t>
            </a:r>
            <a:endParaRPr lang="en-US" altLang="zh-CN" sz="2000" dirty="0">
              <a:latin typeface="PingFang SC" charset="-122"/>
              <a:ea typeface="PingFang SC" charset="-122"/>
              <a:cs typeface="PingFang SC" charset="-122"/>
            </a:endParaRPr>
          </a:p>
          <a:p>
            <a:pPr>
              <a:lnSpc>
                <a:spcPct val="150000"/>
              </a:lnSpc>
            </a:pPr>
            <a:r>
              <a:rPr lang="en-US" altLang="zh-CN" sz="2000" dirty="0" smtClean="0">
                <a:latin typeface="PingFang SC" charset="-122"/>
                <a:ea typeface="PingFang SC" charset="-122"/>
                <a:cs typeface="PingFang SC" charset="-122"/>
              </a:rPr>
              <a:t>skip 跳过较多的行数</a:t>
            </a:r>
          </a:p>
          <a:p>
            <a:pPr>
              <a:lnSpc>
                <a:spcPct val="150000"/>
              </a:lnSpc>
            </a:pPr>
            <a:endParaRPr lang="en-US" altLang="zh-CN" sz="2000" dirty="0" smtClean="0">
              <a:latin typeface="PingFang SC" charset="-122"/>
              <a:ea typeface="PingFang SC" charset="-122"/>
              <a:cs typeface="PingFang SC" charset="-122"/>
            </a:endParaRPr>
          </a:p>
        </p:txBody>
      </p:sp>
      <p:pic>
        <p:nvPicPr>
          <p:cNvPr id="16" name="Picture 54"/>
          <p:cNvPicPr>
            <a:picLocks noChangeAspect="1"/>
          </p:cNvPicPr>
          <p:nvPr/>
        </p:nvPicPr>
        <p:blipFill>
          <a:blip r:embed="rId6"/>
          <a:stretch>
            <a:fillRect/>
          </a:stretch>
        </p:blipFill>
        <p:spPr>
          <a:xfrm>
            <a:off x="725356" y="2006365"/>
            <a:ext cx="11466644" cy="976888"/>
          </a:xfrm>
          <a:prstGeom prst="rect">
            <a:avLst/>
          </a:prstGeom>
        </p:spPr>
      </p:pic>
      <p:pic>
        <p:nvPicPr>
          <p:cNvPr id="17" name="Picture 55"/>
          <p:cNvPicPr>
            <a:picLocks noChangeAspect="1"/>
          </p:cNvPicPr>
          <p:nvPr/>
        </p:nvPicPr>
        <p:blipFill>
          <a:blip r:embed="rId7"/>
          <a:stretch>
            <a:fillRect/>
          </a:stretch>
        </p:blipFill>
        <p:spPr>
          <a:xfrm>
            <a:off x="723900" y="3323822"/>
            <a:ext cx="9989820" cy="678180"/>
          </a:xfrm>
          <a:prstGeom prst="rect">
            <a:avLst/>
          </a:prstGeom>
        </p:spPr>
      </p:pic>
      <p:pic>
        <p:nvPicPr>
          <p:cNvPr id="18" name="Picture 56"/>
          <p:cNvPicPr>
            <a:picLocks noChangeAspect="1"/>
          </p:cNvPicPr>
          <p:nvPr/>
        </p:nvPicPr>
        <p:blipFill>
          <a:blip r:embed="rId8"/>
          <a:stretch>
            <a:fillRect/>
          </a:stretch>
        </p:blipFill>
        <p:spPr>
          <a:xfrm>
            <a:off x="723900" y="5517073"/>
            <a:ext cx="11468100" cy="772602"/>
          </a:xfrm>
          <a:prstGeom prst="rect">
            <a:avLst/>
          </a:prstGeom>
        </p:spPr>
      </p:pic>
    </p:spTree>
    <p:extLst>
      <p:ext uri="{BB962C8B-B14F-4D97-AF65-F5344CB8AC3E}">
        <p14:creationId xmlns:p14="http://schemas.microsoft.com/office/powerpoint/2010/main" val="2129259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67</a:t>
            </a:fld>
            <a:endParaRPr kumimoji="1" lang="zh-CN" altLang="en-US"/>
          </a:p>
        </p:txBody>
      </p:sp>
      <p:sp>
        <p:nvSpPr>
          <p:cNvPr id="11" name="文本框 10"/>
          <p:cNvSpPr txBox="1"/>
          <p:nvPr/>
        </p:nvSpPr>
        <p:spPr>
          <a:xfrm>
            <a:off x="108673" y="167776"/>
            <a:ext cx="1107996" cy="369332"/>
          </a:xfrm>
          <a:prstGeom prst="rect">
            <a:avLst/>
          </a:prstGeom>
          <a:noFill/>
        </p:spPr>
        <p:txBody>
          <a:bodyPr wrap="none" rtlCol="0">
            <a:spAutoFit/>
          </a:bodyPr>
          <a:lstStyle/>
          <a:p>
            <a:r>
              <a:rPr lang="zh-CN" altLang="en-US" b="1" dirty="0" smtClean="0">
                <a:solidFill>
                  <a:schemeClr val="bg1"/>
                </a:solidFill>
                <a:latin typeface="PingFang SC Semibold" charset="-122"/>
                <a:ea typeface="PingFang SC Semibold" charset="-122"/>
                <a:cs typeface="PingFang SC Semibold" charset="-122"/>
              </a:rPr>
              <a:t>性能优化</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13" name="标题 6"/>
          <p:cNvSpPr txBox="1">
            <a:spLocks/>
          </p:cNvSpPr>
          <p:nvPr/>
        </p:nvSpPr>
        <p:spPr>
          <a:xfrm>
            <a:off x="723900" y="704884"/>
            <a:ext cx="7886700"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smtClean="0">
                <a:solidFill>
                  <a:srgbClr val="00B050"/>
                </a:solidFill>
                <a:latin typeface="PingFang SC" charset="-122"/>
                <a:ea typeface="PingFang SC" charset="-122"/>
                <a:cs typeface="PingFang SC" charset="-122"/>
              </a:rPr>
              <a:t>性能优化</a:t>
            </a:r>
            <a:endParaRPr kumimoji="1" lang="en-US" altLang="zh-CN" dirty="0" smtClean="0">
              <a:solidFill>
                <a:srgbClr val="00B050"/>
              </a:solidFill>
              <a:latin typeface="PingFang SC" charset="-122"/>
              <a:ea typeface="PingFang SC" charset="-122"/>
              <a:cs typeface="PingFang SC" charset="-122"/>
            </a:endParaRPr>
          </a:p>
        </p:txBody>
      </p:sp>
      <p:sp>
        <p:nvSpPr>
          <p:cNvPr id="2" name="矩形 1"/>
          <p:cNvSpPr/>
          <p:nvPr/>
        </p:nvSpPr>
        <p:spPr>
          <a:xfrm>
            <a:off x="1216669" y="1644371"/>
            <a:ext cx="9870791" cy="2259529"/>
          </a:xfrm>
          <a:prstGeom prst="rect">
            <a:avLst/>
          </a:prstGeom>
        </p:spPr>
        <p:txBody>
          <a:bodyPr wrap="square">
            <a:spAutoFit/>
          </a:bodyPr>
          <a:lstStyle/>
          <a:p>
            <a:pPr indent="0">
              <a:lnSpc>
                <a:spcPct val="150000"/>
              </a:lnSpc>
            </a:pPr>
            <a:r>
              <a:rPr lang="en-US" altLang="zh-CN" sz="2400" dirty="0">
                <a:latin typeface="PingFang SC" charset="-122"/>
                <a:ea typeface="PingFang SC" charset="-122"/>
                <a:cs typeface="PingFang SC" charset="-122"/>
              </a:rPr>
              <a:t>1.优化索引（</a:t>
            </a:r>
            <a:r>
              <a:rPr lang="en-US" altLang="zh-CN" sz="2400" dirty="0" smtClean="0">
                <a:latin typeface="PingFang SC" charset="-122"/>
                <a:ea typeface="PingFang SC" charset="-122"/>
                <a:cs typeface="PingFang SC" charset="-122"/>
              </a:rPr>
              <a:t>整理查询条件，用最少的索引来覆盖</a:t>
            </a:r>
            <a:r>
              <a:rPr lang="en-US" altLang="zh-CN" sz="2400" dirty="0">
                <a:latin typeface="PingFang SC" charset="-122"/>
                <a:ea typeface="PingFang SC" charset="-122"/>
                <a:cs typeface="PingFang SC" charset="-122"/>
              </a:rPr>
              <a:t>）</a:t>
            </a:r>
          </a:p>
          <a:p>
            <a:pPr indent="0">
              <a:lnSpc>
                <a:spcPct val="150000"/>
              </a:lnSpc>
            </a:pPr>
            <a:r>
              <a:rPr lang="en-US" altLang="zh-CN" sz="2400" dirty="0" smtClean="0">
                <a:latin typeface="PingFang SC" charset="-122"/>
                <a:ea typeface="PingFang SC" charset="-122"/>
                <a:cs typeface="PingFang SC" charset="-122"/>
              </a:rPr>
              <a:t>2</a:t>
            </a:r>
            <a:r>
              <a:rPr lang="en-US" altLang="zh-CN" sz="2400" dirty="0">
                <a:latin typeface="PingFang SC" charset="-122"/>
                <a:ea typeface="PingFang SC" charset="-122"/>
                <a:cs typeface="PingFang SC" charset="-122"/>
              </a:rPr>
              <a:t>.添加缓存（</a:t>
            </a:r>
            <a:r>
              <a:rPr lang="en-US" altLang="zh-CN" sz="2400" dirty="0" smtClean="0">
                <a:latin typeface="PingFang SC" charset="-122"/>
                <a:ea typeface="PingFang SC" charset="-122"/>
                <a:cs typeface="PingFang SC" charset="-122"/>
              </a:rPr>
              <a:t>⽤ </a:t>
            </a:r>
            <a:r>
              <a:rPr lang="en-US" altLang="zh-CN" sz="2400" dirty="0" err="1">
                <a:latin typeface="PingFang SC" charset="-122"/>
                <a:ea typeface="PingFang SC" charset="-122"/>
                <a:cs typeface="PingFang SC" charset="-122"/>
              </a:rPr>
              <a:t>Redis</a:t>
            </a:r>
            <a:r>
              <a:rPr lang="en-US" altLang="zh-CN" sz="2400" dirty="0">
                <a:latin typeface="PingFang SC" charset="-122"/>
                <a:ea typeface="PingFang SC" charset="-122"/>
                <a:cs typeface="PingFang SC" charset="-122"/>
              </a:rPr>
              <a:t> </a:t>
            </a:r>
            <a:r>
              <a:rPr lang="en-US" altLang="zh-CN" sz="2400" dirty="0" smtClean="0">
                <a:latin typeface="PingFang SC" charset="-122"/>
                <a:ea typeface="PingFang SC" charset="-122"/>
                <a:cs typeface="PingFang SC" charset="-122"/>
              </a:rPr>
              <a:t>缓存热点数据）</a:t>
            </a:r>
          </a:p>
          <a:p>
            <a:pPr indent="0">
              <a:lnSpc>
                <a:spcPct val="150000"/>
              </a:lnSpc>
            </a:pPr>
            <a:r>
              <a:rPr lang="en-US" altLang="zh-CN" sz="2400" dirty="0" smtClean="0">
                <a:latin typeface="PingFang SC" charset="-122"/>
                <a:ea typeface="PingFang SC" charset="-122"/>
                <a:cs typeface="PingFang SC" charset="-122"/>
              </a:rPr>
              <a:t>3.优化查询（添加更更多限制条件，使⽤高区分度字段）</a:t>
            </a:r>
          </a:p>
          <a:p>
            <a:pPr indent="0">
              <a:lnSpc>
                <a:spcPct val="150000"/>
              </a:lnSpc>
            </a:pPr>
            <a:r>
              <a:rPr lang="en-US" altLang="zh-CN" sz="2400" dirty="0" smtClean="0">
                <a:latin typeface="PingFang SC" charset="-122"/>
                <a:ea typeface="PingFang SC" charset="-122"/>
                <a:cs typeface="PingFang SC" charset="-122"/>
              </a:rPr>
              <a:t>4</a:t>
            </a:r>
            <a:r>
              <a:rPr lang="en-US" altLang="zh-CN" sz="2400" dirty="0">
                <a:latin typeface="PingFang SC" charset="-122"/>
                <a:ea typeface="PingFang SC" charset="-122"/>
                <a:cs typeface="PingFang SC" charset="-122"/>
              </a:rPr>
              <a:t>.优化数据结构（适当冗余）</a:t>
            </a:r>
          </a:p>
        </p:txBody>
      </p:sp>
      <p:sp>
        <p:nvSpPr>
          <p:cNvPr id="15" name="标题 6"/>
          <p:cNvSpPr txBox="1">
            <a:spLocks/>
          </p:cNvSpPr>
          <p:nvPr/>
        </p:nvSpPr>
        <p:spPr>
          <a:xfrm>
            <a:off x="662671" y="3975547"/>
            <a:ext cx="11242856" cy="963827"/>
          </a:xfrm>
          <a:prstGeom prst="rect">
            <a:avLst/>
          </a:prstGeom>
          <a:noFill/>
          <a:ln w="76200" cap="sq">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dirty="0" smtClean="0">
                <a:solidFill>
                  <a:srgbClr val="00B050"/>
                </a:solidFill>
                <a:latin typeface="PingFang SC" charset="-122"/>
                <a:ea typeface="PingFang SC" charset="-122"/>
                <a:cs typeface="PingFang SC" charset="-122"/>
              </a:rPr>
              <a:t>参考资料                                        数据库 </a:t>
            </a:r>
            <a:r>
              <a:rPr kumimoji="1" lang="en-US" altLang="zh-CN" sz="2800" dirty="0" smtClean="0">
                <a:solidFill>
                  <a:srgbClr val="00B050"/>
                </a:solidFill>
                <a:latin typeface="PingFang SC" charset="-122"/>
                <a:ea typeface="PingFang SC" charset="-122"/>
                <a:cs typeface="PingFang SC" charset="-122"/>
              </a:rPr>
              <a:t>ORM</a:t>
            </a:r>
            <a:r>
              <a:rPr kumimoji="1" lang="zh-CN" altLang="en-US" sz="2800" dirty="0" smtClean="0">
                <a:solidFill>
                  <a:srgbClr val="00B050"/>
                </a:solidFill>
                <a:latin typeface="PingFang SC" charset="-122"/>
                <a:ea typeface="PingFang SC" charset="-122"/>
                <a:cs typeface="PingFang SC" charset="-122"/>
              </a:rPr>
              <a:t> 框架：</a:t>
            </a:r>
            <a:endParaRPr kumimoji="1" lang="en-US" altLang="zh-CN" sz="2800" dirty="0" smtClean="0">
              <a:solidFill>
                <a:srgbClr val="00B050"/>
              </a:solidFill>
              <a:latin typeface="PingFang SC" charset="-122"/>
              <a:ea typeface="PingFang SC" charset="-122"/>
              <a:cs typeface="PingFang SC" charset="-122"/>
            </a:endParaRPr>
          </a:p>
        </p:txBody>
      </p:sp>
      <p:sp>
        <p:nvSpPr>
          <p:cNvPr id="3" name="矩形 2"/>
          <p:cNvSpPr/>
          <p:nvPr/>
        </p:nvSpPr>
        <p:spPr>
          <a:xfrm>
            <a:off x="1216669" y="4733408"/>
            <a:ext cx="5793731" cy="1477328"/>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6"/>
              </a:rPr>
              <a:t>https</a:t>
            </a:r>
            <a:r>
              <a:rPr lang="en-US" altLang="zh-CN" sz="2000" dirty="0">
                <a:latin typeface="PingFang SC" charset="-122"/>
                <a:ea typeface="PingFang SC" charset="-122"/>
                <a:cs typeface="PingFang SC" charset="-122"/>
                <a:hlinkClick r:id="rId6"/>
              </a:rPr>
              <a:t>://en.wikipedia.org/wiki/B-tree</a:t>
            </a: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hlinkClick r:id="rId7"/>
              </a:rPr>
              <a:t>https</a:t>
            </a:r>
            <a:r>
              <a:rPr lang="en-US" altLang="zh-CN" sz="2000" dirty="0">
                <a:latin typeface="PingFang SC" charset="-122"/>
                <a:ea typeface="PingFang SC" charset="-122"/>
                <a:cs typeface="PingFang SC" charset="-122"/>
                <a:hlinkClick r:id="rId7"/>
              </a:rPr>
              <a:t>://</a:t>
            </a:r>
            <a:r>
              <a:rPr lang="en-US" altLang="zh-CN" sz="2000" dirty="0" smtClean="0">
                <a:latin typeface="PingFang SC" charset="-122"/>
                <a:ea typeface="PingFang SC" charset="-122"/>
                <a:cs typeface="PingFang SC" charset="-122"/>
                <a:hlinkClick r:id="rId7"/>
              </a:rPr>
              <a:t>docs.mongodb.com/manual/indexes</a:t>
            </a:r>
            <a:endParaRPr lang="en-US" altLang="zh-CN" sz="2000" dirty="0">
              <a:latin typeface="PingFang SC" charset="-122"/>
              <a:ea typeface="PingFang SC" charset="-122"/>
              <a:cs typeface="PingFang SC" charset="-122"/>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&lt;⾼性能 </a:t>
            </a:r>
            <a:r>
              <a:rPr lang="en-US" altLang="zh-CN" sz="2000" dirty="0">
                <a:latin typeface="PingFang SC" charset="-122"/>
                <a:ea typeface="PingFang SC" charset="-122"/>
                <a:cs typeface="PingFang SC" charset="-122"/>
              </a:rPr>
              <a:t>MySQL&gt;</a:t>
            </a:r>
          </a:p>
        </p:txBody>
      </p:sp>
      <p:sp>
        <p:nvSpPr>
          <p:cNvPr id="20" name="矩形 19"/>
          <p:cNvSpPr/>
          <p:nvPr/>
        </p:nvSpPr>
        <p:spPr>
          <a:xfrm>
            <a:off x="7010400" y="4733408"/>
            <a:ext cx="4895127" cy="1015663"/>
          </a:xfrm>
          <a:prstGeom prst="rect">
            <a:avLst/>
          </a:prstGeom>
        </p:spPr>
        <p:txBody>
          <a:bodyPr wrap="square">
            <a:spAutoFit/>
          </a:bodyPr>
          <a:lstStyle/>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Mongodb:</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6"/>
              </a:rPr>
              <a:t>http</a:t>
            </a:r>
            <a:r>
              <a:rPr lang="en-US" altLang="zh-CN" sz="2000" dirty="0">
                <a:latin typeface="PingFang SC" charset="-122"/>
                <a:ea typeface="PingFang SC" charset="-122"/>
                <a:cs typeface="PingFang SC" charset="-122"/>
                <a:hlinkClick r:id="rId6"/>
              </a:rPr>
              <a:t>://</a:t>
            </a:r>
            <a:r>
              <a:rPr lang="en-US" altLang="zh-CN" sz="2000" dirty="0" smtClean="0">
                <a:latin typeface="PingFang SC" charset="-122"/>
                <a:ea typeface="PingFang SC" charset="-122"/>
                <a:cs typeface="PingFang SC" charset="-122"/>
                <a:hlinkClick r:id="rId6"/>
              </a:rPr>
              <a:t>mongoosejs.com</a:t>
            </a:r>
            <a:endParaRPr lang="en-US" altLang="zh-CN" sz="2000" dirty="0">
              <a:latin typeface="PingFang SC" charset="-122"/>
              <a:ea typeface="PingFang SC" charset="-122"/>
              <a:cs typeface="PingFang SC" charset="-122"/>
              <a:hlinkClick r:id="rId6"/>
            </a:endParaRPr>
          </a:p>
          <a:p>
            <a:pPr marL="285750" indent="-285750">
              <a:lnSpc>
                <a:spcPct val="150000"/>
              </a:lnSpc>
              <a:buFont typeface="Arial" charset="0"/>
              <a:buChar char="•"/>
            </a:pPr>
            <a:r>
              <a:rPr lang="en-US" altLang="zh-CN" sz="2000" dirty="0" smtClean="0">
                <a:latin typeface="PingFang SC" charset="-122"/>
                <a:ea typeface="PingFang SC" charset="-122"/>
                <a:cs typeface="PingFang SC" charset="-122"/>
              </a:rPr>
              <a:t>Mysql:</a:t>
            </a:r>
            <a:r>
              <a:rPr lang="zh-CN" altLang="en-US" sz="2000" dirty="0" smtClean="0">
                <a:latin typeface="PingFang SC" charset="-122"/>
                <a:ea typeface="PingFang SC" charset="-122"/>
                <a:cs typeface="PingFang SC" charset="-122"/>
              </a:rPr>
              <a:t> </a:t>
            </a:r>
            <a:r>
              <a:rPr lang="en-US" altLang="zh-CN" sz="2000" dirty="0" smtClean="0">
                <a:latin typeface="PingFang SC" charset="-122"/>
                <a:ea typeface="PingFang SC" charset="-122"/>
                <a:cs typeface="PingFang SC" charset="-122"/>
                <a:hlinkClick r:id="rId8"/>
              </a:rPr>
              <a:t>http</a:t>
            </a:r>
            <a:r>
              <a:rPr lang="en-US" altLang="zh-CN" sz="2000" dirty="0">
                <a:latin typeface="PingFang SC" charset="-122"/>
                <a:ea typeface="PingFang SC" charset="-122"/>
                <a:cs typeface="PingFang SC" charset="-122"/>
                <a:hlinkClick r:id="rId8"/>
              </a:rPr>
              <a:t>://</a:t>
            </a:r>
            <a:r>
              <a:rPr lang="en-US" altLang="zh-CN" sz="2000" dirty="0" smtClean="0">
                <a:latin typeface="PingFang SC" charset="-122"/>
                <a:ea typeface="PingFang SC" charset="-122"/>
                <a:cs typeface="PingFang SC" charset="-122"/>
                <a:hlinkClick r:id="rId8"/>
              </a:rPr>
              <a:t>docs.sequelizejs.com</a:t>
            </a:r>
            <a:endParaRPr lang="en-US" altLang="zh-CN" sz="2000" dirty="0" smtClean="0">
              <a:latin typeface="PingFang SC" charset="-122"/>
              <a:ea typeface="PingFang SC" charset="-122"/>
              <a:cs typeface="PingFang SC" charset="-122"/>
            </a:endParaRPr>
          </a:p>
        </p:txBody>
      </p:sp>
    </p:spTree>
    <p:extLst>
      <p:ext uri="{BB962C8B-B14F-4D97-AF65-F5344CB8AC3E}">
        <p14:creationId xmlns:p14="http://schemas.microsoft.com/office/powerpoint/2010/main" val="13792681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12192000" cy="6858000"/>
            <a:chOff x="0" y="0"/>
            <a:chExt cx="9144000" cy="5143500"/>
          </a:xfrm>
        </p:grpSpPr>
        <p:grpSp>
          <p:nvGrpSpPr>
            <p:cNvPr id="5" name="组 4"/>
            <p:cNvGrpSpPr/>
            <p:nvPr/>
          </p:nvGrpSpPr>
          <p:grpSpPr>
            <a:xfrm>
              <a:off x="0" y="0"/>
              <a:ext cx="9144000" cy="5143500"/>
              <a:chOff x="0" y="0"/>
              <a:chExt cx="9144000" cy="5143500"/>
            </a:xfrm>
          </p:grpSpPr>
          <p:pic>
            <p:nvPicPr>
              <p:cNvPr id="7" name="Picture 10"/>
              <p:cNvPicPr>
                <a:picLocks noChangeAspect="1"/>
              </p:cNvPicPr>
              <p:nvPr/>
            </p:nvPicPr>
            <p:blipFill>
              <a:blip r:embed="rId3"/>
              <a:stretch>
                <a:fillRect/>
              </a:stretch>
            </p:blipFill>
            <p:spPr>
              <a:xfrm>
                <a:off x="0" y="2125980"/>
                <a:ext cx="9144000" cy="3017520"/>
              </a:xfrm>
              <a:prstGeom prst="rect">
                <a:avLst/>
              </a:prstGeom>
            </p:spPr>
          </p:pic>
          <p:pic>
            <p:nvPicPr>
              <p:cNvPr id="8" name="Picture 11"/>
              <p:cNvPicPr>
                <a:picLocks noChangeAspect="1"/>
              </p:cNvPicPr>
              <p:nvPr/>
            </p:nvPicPr>
            <p:blipFill>
              <a:blip r:embed="rId4"/>
              <a:stretch>
                <a:fillRect/>
              </a:stretch>
            </p:blipFill>
            <p:spPr>
              <a:xfrm>
                <a:off x="0" y="0"/>
                <a:ext cx="9144000" cy="1615440"/>
              </a:xfrm>
              <a:prstGeom prst="rect">
                <a:avLst/>
              </a:prstGeom>
            </p:spPr>
          </p:pic>
          <p:pic>
            <p:nvPicPr>
              <p:cNvPr id="9" name="图片 8"/>
              <p:cNvPicPr>
                <a:picLocks noChangeAspect="1"/>
              </p:cNvPicPr>
              <p:nvPr/>
            </p:nvPicPr>
            <p:blipFill>
              <a:blip r:embed="rId5"/>
              <a:stretch>
                <a:fillRect/>
              </a:stretch>
            </p:blipFill>
            <p:spPr>
              <a:xfrm>
                <a:off x="0" y="0"/>
                <a:ext cx="3124200" cy="1930400"/>
              </a:xfrm>
              <a:prstGeom prst="rect">
                <a:avLst/>
              </a:prstGeom>
            </p:spPr>
          </p:pic>
        </p:grpSp>
        <p:pic>
          <p:nvPicPr>
            <p:cNvPr id="6" name="图片 5"/>
            <p:cNvPicPr>
              <a:picLocks noChangeAspect="1"/>
            </p:cNvPicPr>
            <p:nvPr/>
          </p:nvPicPr>
          <p:blipFill>
            <a:blip r:embed="rId6"/>
            <a:stretch>
              <a:fillRect/>
            </a:stretch>
          </p:blipFill>
          <p:spPr>
            <a:xfrm>
              <a:off x="250252" y="200544"/>
              <a:ext cx="1248238" cy="764656"/>
            </a:xfrm>
            <a:prstGeom prst="rect">
              <a:avLst/>
            </a:prstGeom>
          </p:spPr>
        </p:pic>
      </p:grpSp>
      <p:sp>
        <p:nvSpPr>
          <p:cNvPr id="2" name="幻灯片编号占位符 1"/>
          <p:cNvSpPr>
            <a:spLocks noGrp="1"/>
          </p:cNvSpPr>
          <p:nvPr>
            <p:ph type="sldNum" sz="quarter" idx="12"/>
          </p:nvPr>
        </p:nvSpPr>
        <p:spPr/>
        <p:txBody>
          <a:bodyPr/>
          <a:lstStyle/>
          <a:p>
            <a:fld id="{DDBD0BDB-383A-734D-90C4-1E20E144F254}" type="slidenum">
              <a:rPr kumimoji="1" lang="zh-CN" altLang="en-US" smtClean="0"/>
              <a:t>68</a:t>
            </a:fld>
            <a:endParaRPr kumimoji="1" lang="zh-CN" altLang="en-US"/>
          </a:p>
        </p:txBody>
      </p:sp>
      <p:sp>
        <p:nvSpPr>
          <p:cNvPr id="11" name="TextBox 177"/>
          <p:cNvSpPr txBox="1"/>
          <p:nvPr/>
        </p:nvSpPr>
        <p:spPr>
          <a:xfrm>
            <a:off x="3635179" y="1316445"/>
            <a:ext cx="1695977" cy="676275"/>
          </a:xfrm>
          <a:prstGeom prst="rect">
            <a:avLst/>
          </a:prstGeom>
          <a:noFill/>
        </p:spPr>
        <p:txBody>
          <a:bodyPr wrap="none" lIns="0" tIns="0" rIns="0" bIns="0" rtlCol="0">
            <a:spAutoFit/>
          </a:bodyPr>
          <a:lstStyle/>
          <a:p>
            <a:pPr indent="0">
              <a:lnSpc>
                <a:spcPts val="4651"/>
              </a:lnSpc>
            </a:pPr>
            <a:r>
              <a:rPr lang="en-US" altLang="zh-CN" sz="6000" b="1" dirty="0">
                <a:latin typeface="PingFang SC" charset="-122"/>
                <a:ea typeface="PingFang SC" charset="-122"/>
                <a:cs typeface="PingFang SC" charset="-122"/>
              </a:rPr>
              <a:t>Q&amp;A</a:t>
            </a:r>
            <a:endParaRPr lang="en-US" altLang="zh-CN" sz="6000" b="1" dirty="0" smtClean="0">
              <a:latin typeface="PingFang SC" charset="-122"/>
              <a:ea typeface="PingFang SC" charset="-122"/>
              <a:cs typeface="PingFang SC" charset="-122"/>
            </a:endParaRPr>
          </a:p>
        </p:txBody>
      </p:sp>
      <p:sp>
        <p:nvSpPr>
          <p:cNvPr id="10" name="矩形 9"/>
          <p:cNvSpPr/>
          <p:nvPr/>
        </p:nvSpPr>
        <p:spPr>
          <a:xfrm>
            <a:off x="87485" y="2276624"/>
            <a:ext cx="5267717" cy="1938992"/>
          </a:xfrm>
          <a:prstGeom prst="rect">
            <a:avLst/>
          </a:prstGeom>
        </p:spPr>
        <p:txBody>
          <a:bodyPr wrap="square">
            <a:spAutoFit/>
          </a:bodyPr>
          <a:lstStyle/>
          <a:p>
            <a:pPr indent="0">
              <a:lnSpc>
                <a:spcPct val="150000"/>
              </a:lnSpc>
            </a:pPr>
            <a:r>
              <a:rPr lang="en-US" altLang="zh-CN" sz="1600" dirty="0">
                <a:solidFill>
                  <a:srgbClr val="6BBF48"/>
                </a:solidFill>
                <a:latin typeface="PingFang SC" charset="-122"/>
                <a:ea typeface="PingFang SC" charset="-122"/>
                <a:cs typeface="PingFang SC" charset="-122"/>
              </a:rPr>
              <a:t>PPT</a:t>
            </a:r>
            <a:r>
              <a:rPr lang="zh-CN" altLang="en-US" sz="1600" dirty="0">
                <a:solidFill>
                  <a:srgbClr val="6BBF48"/>
                </a:solidFill>
                <a:latin typeface="PingFang SC" charset="-122"/>
                <a:ea typeface="PingFang SC" charset="-122"/>
                <a:cs typeface="PingFang SC" charset="-122"/>
              </a:rPr>
              <a:t>下载地址：</a:t>
            </a:r>
            <a:r>
              <a:rPr lang="en-US" altLang="zh-CN" sz="1600" dirty="0">
                <a:solidFill>
                  <a:srgbClr val="6BBF48"/>
                </a:solidFill>
                <a:latin typeface="PingFang SC" charset="-122"/>
                <a:ea typeface="PingFang SC" charset="-122"/>
                <a:cs typeface="PingFang SC" charset="-122"/>
              </a:rPr>
              <a:t> </a:t>
            </a:r>
            <a:endParaRPr lang="en-US" altLang="zh-CN" sz="1600" dirty="0" smtClean="0">
              <a:solidFill>
                <a:srgbClr val="6BBF48"/>
              </a:solidFill>
              <a:latin typeface="PingFang SC" charset="-122"/>
              <a:ea typeface="PingFang SC" charset="-122"/>
              <a:cs typeface="PingFang SC" charset="-122"/>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7"/>
              </a:rPr>
              <a:t>https</a:t>
            </a:r>
            <a:r>
              <a:rPr lang="en-US" altLang="zh-CN" sz="1600" dirty="0">
                <a:solidFill>
                  <a:srgbClr val="6BBF48"/>
                </a:solidFill>
                <a:latin typeface="PingFang SC" charset="-122"/>
                <a:ea typeface="PingFang SC" charset="-122"/>
                <a:cs typeface="PingFang SC" charset="-122"/>
                <a:hlinkClick r:id="rId7"/>
              </a:rPr>
              <a:t>://</a:t>
            </a:r>
            <a:r>
              <a:rPr lang="en-US" altLang="zh-CN" sz="1600" dirty="0" smtClean="0">
                <a:solidFill>
                  <a:srgbClr val="6BBF48"/>
                </a:solidFill>
                <a:latin typeface="PingFang SC" charset="-122"/>
                <a:ea typeface="PingFang SC" charset="-122"/>
                <a:cs typeface="PingFang SC" charset="-122"/>
                <a:hlinkClick r:id="rId7"/>
              </a:rPr>
              <a:t>github.com/SunilWang/58-node.js-topic</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r>
              <a:rPr lang="zh-CN" altLang="en-US" sz="1600" dirty="0" smtClean="0">
                <a:solidFill>
                  <a:srgbClr val="6BBF48"/>
                </a:solidFill>
                <a:latin typeface="PingFang SC" charset="-122"/>
                <a:ea typeface="PingFang SC" charset="-122"/>
                <a:cs typeface="PingFang SC" charset="-122"/>
              </a:rPr>
              <a:t>短连接：</a:t>
            </a:r>
            <a:endParaRPr lang="en-US" altLang="zh-CN" sz="1600" dirty="0" smtClean="0">
              <a:solidFill>
                <a:srgbClr val="6BBF48"/>
              </a:solidFill>
              <a:latin typeface="PingFang SC" charset="-122"/>
              <a:ea typeface="PingFang SC" charset="-122"/>
              <a:cs typeface="PingFang SC" charset="-122"/>
              <a:hlinkClick r:id="rId8"/>
            </a:endParaRPr>
          </a:p>
          <a:p>
            <a:pPr lvl="1">
              <a:lnSpc>
                <a:spcPct val="150000"/>
              </a:lnSpc>
            </a:pPr>
            <a:r>
              <a:rPr lang="en-US" altLang="zh-CN" sz="1600" dirty="0" smtClean="0">
                <a:solidFill>
                  <a:srgbClr val="6BBF48"/>
                </a:solidFill>
                <a:latin typeface="PingFang SC" charset="-122"/>
                <a:ea typeface="PingFang SC" charset="-122"/>
                <a:cs typeface="PingFang SC" charset="-122"/>
                <a:hlinkClick r:id="rId8"/>
              </a:rPr>
              <a:t>http</a:t>
            </a:r>
            <a:r>
              <a:rPr lang="en-US" altLang="zh-CN" sz="1600" dirty="0">
                <a:solidFill>
                  <a:srgbClr val="6BBF48"/>
                </a:solidFill>
                <a:latin typeface="PingFang SC" charset="-122"/>
                <a:ea typeface="PingFang SC" charset="-122"/>
                <a:cs typeface="PingFang SC" charset="-122"/>
                <a:hlinkClick r:id="rId8"/>
              </a:rPr>
              <a:t>://</a:t>
            </a:r>
            <a:r>
              <a:rPr lang="en-US" altLang="zh-CN" sz="1600" dirty="0" smtClean="0">
                <a:solidFill>
                  <a:srgbClr val="6BBF48"/>
                </a:solidFill>
                <a:latin typeface="PingFang SC" charset="-122"/>
                <a:ea typeface="PingFang SC" charset="-122"/>
                <a:cs typeface="PingFang SC" charset="-122"/>
                <a:hlinkClick r:id="rId8"/>
              </a:rPr>
              <a:t>t.cn/R9jpGzp</a:t>
            </a:r>
            <a:endParaRPr lang="en-US" altLang="zh-CN" sz="1600" dirty="0" smtClean="0">
              <a:solidFill>
                <a:srgbClr val="6BBF48"/>
              </a:solidFill>
              <a:latin typeface="PingFang SC" charset="-122"/>
              <a:ea typeface="PingFang SC" charset="-122"/>
              <a:cs typeface="PingFang SC" charset="-122"/>
            </a:endParaRPr>
          </a:p>
          <a:p>
            <a:pPr indent="0">
              <a:lnSpc>
                <a:spcPct val="150000"/>
              </a:lnSpc>
            </a:pPr>
            <a:endParaRPr lang="en-US" altLang="zh-CN" sz="1600" dirty="0" smtClean="0">
              <a:solidFill>
                <a:srgbClr val="6BBF48"/>
              </a:solidFill>
              <a:latin typeface="PingFang SC" charset="-122"/>
              <a:ea typeface="PingFang SC" charset="-122"/>
              <a:cs typeface="PingFang SC" charset="-122"/>
            </a:endParaRPr>
          </a:p>
        </p:txBody>
      </p:sp>
      <p:sp>
        <p:nvSpPr>
          <p:cNvPr id="15" name="矩形 14"/>
          <p:cNvSpPr/>
          <p:nvPr/>
        </p:nvSpPr>
        <p:spPr>
          <a:xfrm>
            <a:off x="6544804" y="2162387"/>
            <a:ext cx="2122697" cy="1260153"/>
          </a:xfrm>
          <a:prstGeom prst="rect">
            <a:avLst/>
          </a:prstGeom>
        </p:spPr>
        <p:txBody>
          <a:bodyPr wrap="none">
            <a:spAutoFit/>
          </a:bodyPr>
          <a:lstStyle/>
          <a:p>
            <a:pPr algn="ctr">
              <a:lnSpc>
                <a:spcPct val="150000"/>
              </a:lnSpc>
            </a:pPr>
            <a:r>
              <a:rPr kumimoji="1" lang="zh-CN" altLang="en-US" sz="1600" b="1" dirty="0" smtClean="0">
                <a:solidFill>
                  <a:srgbClr val="00B050"/>
                </a:solidFill>
                <a:latin typeface="PingFang SC" charset="-122"/>
                <a:ea typeface="PingFang SC" charset="-122"/>
                <a:cs typeface="PingFang SC" charset="-122"/>
              </a:rPr>
              <a:t>关注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000" b="1" dirty="0" smtClean="0">
                <a:solidFill>
                  <a:srgbClr val="F06F7F"/>
                </a:solidFill>
                <a:latin typeface="PingFang SC" charset="-122"/>
                <a:ea typeface="PingFang SC" charset="-122"/>
                <a:cs typeface="PingFang SC" charset="-122"/>
              </a:rPr>
              <a:t>大</a:t>
            </a:r>
            <a:r>
              <a:rPr kumimoji="1" lang="zh-CN" altLang="en-US" sz="2000" b="1" dirty="0">
                <a:solidFill>
                  <a:srgbClr val="F06F7F"/>
                </a:solidFill>
                <a:latin typeface="PingFang SC" charset="-122"/>
                <a:ea typeface="PingFang SC" charset="-122"/>
                <a:cs typeface="PingFang SC" charset="-122"/>
              </a:rPr>
              <a:t>转转</a:t>
            </a:r>
            <a:r>
              <a:rPr kumimoji="1" lang="en-US" altLang="zh-CN" sz="2000" b="1" dirty="0">
                <a:solidFill>
                  <a:srgbClr val="F06F7F"/>
                </a:solidFill>
                <a:latin typeface="PingFang SC" charset="-122"/>
                <a:ea typeface="PingFang SC" charset="-122"/>
                <a:cs typeface="PingFang SC" charset="-122"/>
              </a:rPr>
              <a:t>FE</a:t>
            </a:r>
            <a:r>
              <a:rPr kumimoji="1" lang="zh-CN" altLang="en-US" sz="2000" b="1" dirty="0">
                <a:solidFill>
                  <a:srgbClr val="F06F7F"/>
                </a:solidFill>
                <a:latin typeface="PingFang SC" charset="-122"/>
                <a:ea typeface="PingFang SC" charset="-122"/>
                <a:cs typeface="PingFang SC" charset="-122"/>
              </a:rPr>
              <a:t> </a:t>
            </a:r>
            <a:r>
              <a:rPr kumimoji="1" lang="zh-CN" altLang="en-US" sz="2000" b="1" dirty="0">
                <a:solidFill>
                  <a:srgbClr val="00B050"/>
                </a:solidFill>
                <a:latin typeface="PingFang SC" charset="-122"/>
                <a:ea typeface="PingFang SC" charset="-122"/>
                <a:cs typeface="PingFang SC" charset="-122"/>
              </a:rPr>
              <a:t>公众</a:t>
            </a:r>
            <a:r>
              <a:rPr kumimoji="1" lang="zh-CN" altLang="en-US" sz="2000" b="1" dirty="0" smtClean="0">
                <a:solidFill>
                  <a:srgbClr val="00B050"/>
                </a:solidFill>
                <a:latin typeface="PingFang SC" charset="-122"/>
                <a:ea typeface="PingFang SC" charset="-122"/>
                <a:cs typeface="PingFang SC" charset="-122"/>
              </a:rPr>
              <a:t>号</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kumimoji="1" lang="zh-CN" altLang="en-US" sz="1600" b="1" dirty="0" smtClean="0">
                <a:solidFill>
                  <a:srgbClr val="00B050"/>
                </a:solidFill>
                <a:latin typeface="PingFang SC" charset="-122"/>
                <a:ea typeface="PingFang SC" charset="-122"/>
                <a:cs typeface="PingFang SC" charset="-122"/>
              </a:rPr>
              <a:t>周周都有新文章</a:t>
            </a:r>
            <a:endParaRPr lang="zh-CN" altLang="en-US" sz="1600" b="1" dirty="0">
              <a:solidFill>
                <a:srgbClr val="00B050"/>
              </a:solidFill>
              <a:latin typeface="PingFang SC" charset="-122"/>
              <a:ea typeface="PingFang SC" charset="-122"/>
              <a:cs typeface="PingFang SC" charset="-122"/>
            </a:endParaRPr>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9594" y="3246217"/>
            <a:ext cx="2401252" cy="3110133"/>
          </a:xfrm>
          <a:prstGeom prst="rect">
            <a:avLst/>
          </a:prstGeom>
        </p:spPr>
      </p:pic>
      <p:sp>
        <p:nvSpPr>
          <p:cNvPr id="18" name="矩形 17"/>
          <p:cNvSpPr/>
          <p:nvPr/>
        </p:nvSpPr>
        <p:spPr>
          <a:xfrm>
            <a:off x="9475747" y="1861701"/>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pic>
        <p:nvPicPr>
          <p:cNvPr id="3" name="图片 2"/>
          <p:cNvPicPr>
            <a:picLocks noChangeAspect="1"/>
          </p:cNvPicPr>
          <p:nvPr/>
        </p:nvPicPr>
        <p:blipFill>
          <a:blip r:embed="rId10"/>
          <a:stretch>
            <a:fillRect/>
          </a:stretch>
        </p:blipFill>
        <p:spPr>
          <a:xfrm>
            <a:off x="6559405" y="3431007"/>
            <a:ext cx="2093493" cy="2093493"/>
          </a:xfrm>
          <a:prstGeom prst="rect">
            <a:avLst/>
          </a:prstGeom>
        </p:spPr>
      </p:pic>
    </p:spTree>
    <p:extLst>
      <p:ext uri="{BB962C8B-B14F-4D97-AF65-F5344CB8AC3E}">
        <p14:creationId xmlns:p14="http://schemas.microsoft.com/office/powerpoint/2010/main" val="17406311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69</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3" name="图片 12"/>
          <p:cNvPicPr>
            <a:picLocks noChangeAspect="1"/>
          </p:cNvPicPr>
          <p:nvPr/>
        </p:nvPicPr>
        <p:blipFill>
          <a:blip r:embed="rId6"/>
          <a:stretch>
            <a:fillRect/>
          </a:stretch>
        </p:blipFill>
        <p:spPr>
          <a:xfrm>
            <a:off x="3479798" y="981074"/>
            <a:ext cx="5232401" cy="5232401"/>
          </a:xfrm>
          <a:prstGeom prst="rect">
            <a:avLst/>
          </a:prstGeom>
        </p:spPr>
      </p:pic>
      <p:sp>
        <p:nvSpPr>
          <p:cNvPr id="14" name="矩形 13"/>
          <p:cNvSpPr/>
          <p:nvPr/>
        </p:nvSpPr>
        <p:spPr>
          <a:xfrm>
            <a:off x="567138" y="2858610"/>
            <a:ext cx="2510623" cy="1477328"/>
          </a:xfrm>
          <a:prstGeom prst="rect">
            <a:avLst/>
          </a:prstGeom>
        </p:spPr>
        <p:txBody>
          <a:bodyPr wrap="none">
            <a:spAutoFit/>
          </a:bodyPr>
          <a:lstStyle/>
          <a:p>
            <a:pPr algn="ctr">
              <a:lnSpc>
                <a:spcPct val="150000"/>
              </a:lnSpc>
            </a:pPr>
            <a:r>
              <a:rPr kumimoji="1" lang="zh-CN" altLang="en-US" b="1" dirty="0" smtClean="0">
                <a:solidFill>
                  <a:srgbClr val="00B050"/>
                </a:solidFill>
                <a:latin typeface="PingFang SC" charset="-122"/>
                <a:ea typeface="PingFang SC" charset="-122"/>
                <a:cs typeface="PingFang SC" charset="-122"/>
              </a:rPr>
              <a:t>关注</a:t>
            </a:r>
            <a:endParaRPr kumimoji="1" lang="en-US" altLang="zh-CN" b="1" dirty="0" smtClean="0">
              <a:solidFill>
                <a:srgbClr val="00B050"/>
              </a:solidFill>
              <a:latin typeface="PingFang SC" charset="-122"/>
              <a:ea typeface="PingFang SC" charset="-122"/>
              <a:cs typeface="PingFang SC" charset="-122"/>
            </a:endParaRPr>
          </a:p>
          <a:p>
            <a:pPr algn="ctr">
              <a:lnSpc>
                <a:spcPct val="150000"/>
              </a:lnSpc>
            </a:pPr>
            <a:r>
              <a:rPr kumimoji="1" lang="zh-CN" altLang="en-US" sz="2400" b="1" dirty="0" smtClean="0">
                <a:solidFill>
                  <a:srgbClr val="F06F7F"/>
                </a:solidFill>
                <a:latin typeface="PingFang SC" charset="-122"/>
                <a:ea typeface="PingFang SC" charset="-122"/>
                <a:cs typeface="PingFang SC" charset="-122"/>
              </a:rPr>
              <a:t>大</a:t>
            </a:r>
            <a:r>
              <a:rPr kumimoji="1" lang="zh-CN" altLang="en-US" sz="2400" b="1" dirty="0">
                <a:solidFill>
                  <a:srgbClr val="F06F7F"/>
                </a:solidFill>
                <a:latin typeface="PingFang SC" charset="-122"/>
                <a:ea typeface="PingFang SC" charset="-122"/>
                <a:cs typeface="PingFang SC" charset="-122"/>
              </a:rPr>
              <a:t>转转</a:t>
            </a:r>
            <a:r>
              <a:rPr kumimoji="1" lang="en-US" altLang="zh-CN" sz="2400" b="1" dirty="0">
                <a:solidFill>
                  <a:srgbClr val="F06F7F"/>
                </a:solidFill>
                <a:latin typeface="PingFang SC" charset="-122"/>
                <a:ea typeface="PingFang SC" charset="-122"/>
                <a:cs typeface="PingFang SC" charset="-122"/>
              </a:rPr>
              <a:t>FE</a:t>
            </a:r>
            <a:r>
              <a:rPr kumimoji="1" lang="zh-CN" altLang="en-US" sz="2400" b="1" dirty="0">
                <a:solidFill>
                  <a:srgbClr val="F06F7F"/>
                </a:solidFill>
                <a:latin typeface="PingFang SC" charset="-122"/>
                <a:ea typeface="PingFang SC" charset="-122"/>
                <a:cs typeface="PingFang SC" charset="-122"/>
              </a:rPr>
              <a:t> </a:t>
            </a:r>
            <a:r>
              <a:rPr kumimoji="1" lang="zh-CN" altLang="en-US" sz="2400" b="1" dirty="0">
                <a:solidFill>
                  <a:srgbClr val="00B050"/>
                </a:solidFill>
                <a:latin typeface="PingFang SC" charset="-122"/>
                <a:ea typeface="PingFang SC" charset="-122"/>
                <a:cs typeface="PingFang SC" charset="-122"/>
              </a:rPr>
              <a:t>公众</a:t>
            </a:r>
            <a:r>
              <a:rPr kumimoji="1" lang="zh-CN" altLang="en-US" sz="2400" b="1" dirty="0" smtClean="0">
                <a:solidFill>
                  <a:srgbClr val="00B050"/>
                </a:solidFill>
                <a:latin typeface="PingFang SC" charset="-122"/>
                <a:ea typeface="PingFang SC" charset="-122"/>
                <a:cs typeface="PingFang SC" charset="-122"/>
              </a:rPr>
              <a:t>号</a:t>
            </a:r>
            <a:endParaRPr kumimoji="1" lang="en-US" altLang="zh-CN" sz="2400" b="1" dirty="0" smtClean="0">
              <a:solidFill>
                <a:srgbClr val="00B050"/>
              </a:solidFill>
              <a:latin typeface="PingFang SC" charset="-122"/>
              <a:ea typeface="PingFang SC" charset="-122"/>
              <a:cs typeface="PingFang SC" charset="-122"/>
            </a:endParaRPr>
          </a:p>
          <a:p>
            <a:pPr algn="ctr">
              <a:lnSpc>
                <a:spcPct val="150000"/>
              </a:lnSpc>
            </a:pPr>
            <a:r>
              <a:rPr kumimoji="1" lang="zh-CN" altLang="en-US" b="1" dirty="0" smtClean="0">
                <a:solidFill>
                  <a:srgbClr val="00B050"/>
                </a:solidFill>
                <a:latin typeface="PingFang SC" charset="-122"/>
                <a:ea typeface="PingFang SC" charset="-122"/>
                <a:cs typeface="PingFang SC" charset="-122"/>
              </a:rPr>
              <a:t>周周都有新文章</a:t>
            </a:r>
            <a:endParaRPr lang="zh-CN" altLang="en-US"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337720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WHY</a:t>
            </a:r>
            <a:r>
              <a:rPr lang="zh-CN" altLang="en-US" dirty="0" smtClean="0">
                <a:solidFill>
                  <a:srgbClr val="00B050"/>
                </a:solidFill>
                <a:latin typeface="PingFang SC" charset="-122"/>
                <a:ea typeface="PingFang SC" charset="-122"/>
                <a:cs typeface="PingFang SC" charset="-122"/>
              </a:rPr>
              <a:t> </a:t>
            </a:r>
            <a:r>
              <a:rPr lang="en-US" altLang="zh-CN" dirty="0" smtClean="0">
                <a:solidFill>
                  <a:srgbClr val="00B050"/>
                </a:solidFill>
                <a:latin typeface="PingFang SC" charset="-122"/>
                <a:ea typeface="PingFang SC" charset="-122"/>
                <a:cs typeface="PingFang SC" charset="-122"/>
              </a:rPr>
              <a:t>JavaScript</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1255675" y="2133340"/>
            <a:ext cx="9680647" cy="3416320"/>
          </a:xfrm>
          <a:prstGeom prst="rect">
            <a:avLst/>
          </a:prstGeom>
        </p:spPr>
        <p:txBody>
          <a:bodyPr wrap="square">
            <a:spAutoFit/>
          </a:bodyPr>
          <a:lstStyle/>
          <a:p>
            <a:pPr marL="285750" indent="-285750">
              <a:lnSpc>
                <a:spcPct val="200000"/>
              </a:lnSpc>
              <a:buFont typeface="Wingdings" charset="2"/>
              <a:buChar char="Ø"/>
            </a:pPr>
            <a:r>
              <a:rPr lang="en-US" altLang="zh-CN" dirty="0" smtClean="0">
                <a:latin typeface="PingFang SC" charset="-122"/>
                <a:ea typeface="PingFang SC" charset="-122"/>
                <a:cs typeface="PingFang SC" charset="-122"/>
              </a:rPr>
              <a:t>JavaScript </a:t>
            </a:r>
            <a:r>
              <a:rPr lang="zh-CN" altLang="en-US" dirty="0" smtClean="0">
                <a:latin typeface="PingFang SC" charset="-122"/>
                <a:ea typeface="PingFang SC" charset="-122"/>
                <a:cs typeface="PingFang SC" charset="-122"/>
              </a:rPr>
              <a:t>目前是开发行业中</a:t>
            </a:r>
            <a:endParaRPr lang="en-US" altLang="zh-CN" dirty="0" smtClean="0">
              <a:latin typeface="PingFang SC" charset="-122"/>
              <a:ea typeface="PingFang SC" charset="-122"/>
              <a:cs typeface="PingFang SC" charset="-122"/>
            </a:endParaRPr>
          </a:p>
          <a:p>
            <a:pPr>
              <a:lnSpc>
                <a:spcPct val="200000"/>
              </a:lnSpc>
            </a:pPr>
            <a:r>
              <a:rPr lang="zh-CN" altLang="en-US" dirty="0" smtClean="0">
                <a:latin typeface="PingFang SC" charset="-122"/>
                <a:ea typeface="PingFang SC" charset="-122"/>
                <a:cs typeface="PingFang SC" charset="-122"/>
              </a:rPr>
              <a:t>       最火热的一门语言，</a:t>
            </a:r>
            <a:endParaRPr lang="en-US" altLang="zh-CN" dirty="0" smtClean="0">
              <a:latin typeface="PingFang SC" charset="-122"/>
              <a:ea typeface="PingFang SC" charset="-122"/>
              <a:cs typeface="PingFang SC" charset="-122"/>
            </a:endParaRPr>
          </a:p>
          <a:p>
            <a:pPr>
              <a:lnSpc>
                <a:spcPct val="200000"/>
              </a:lnSpc>
            </a:pPr>
            <a:r>
              <a:rPr lang="zh-CN" altLang="en-US" dirty="0" smtClean="0">
                <a:solidFill>
                  <a:srgbClr val="FF0000"/>
                </a:solidFill>
                <a:latin typeface="PingFang SC" charset="-122"/>
                <a:ea typeface="PingFang SC" charset="-122"/>
                <a:cs typeface="PingFang SC" charset="-122"/>
              </a:rPr>
              <a:t>       会的人很多很多；</a:t>
            </a:r>
            <a:endParaRPr lang="en-US" altLang="zh-CN" dirty="0" smtClean="0">
              <a:solidFill>
                <a:srgbClr val="FF0000"/>
              </a:solidFill>
              <a:latin typeface="PingFang SC" charset="-122"/>
              <a:ea typeface="PingFang SC" charset="-122"/>
              <a:cs typeface="PingFang SC" charset="-122"/>
            </a:endParaRPr>
          </a:p>
          <a:p>
            <a:pPr>
              <a:lnSpc>
                <a:spcPct val="200000"/>
              </a:lnSpc>
            </a:pP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latin typeface="PingFang SC" charset="-122"/>
                <a:ea typeface="PingFang SC" charset="-122"/>
                <a:cs typeface="PingFang SC" charset="-122"/>
              </a:rPr>
              <a:t>据 </a:t>
            </a:r>
            <a:r>
              <a:rPr lang="en-US" altLang="zh-CN" dirty="0" err="1" smtClean="0">
                <a:latin typeface="PingFang SC" charset="-122"/>
                <a:ea typeface="PingFang SC" charset="-122"/>
                <a:cs typeface="PingFang SC" charset="-122"/>
              </a:rPr>
              <a:t>Node.js</a:t>
            </a:r>
            <a:r>
              <a:rPr lang="en-US" altLang="zh-CN" dirty="0" smtClean="0">
                <a:latin typeface="PingFang SC" charset="-122"/>
                <a:ea typeface="PingFang SC" charset="-122"/>
                <a:cs typeface="PingFang SC" charset="-122"/>
              </a:rPr>
              <a:t> </a:t>
            </a:r>
            <a:r>
              <a:rPr lang="zh-CN" altLang="en-US" dirty="0" smtClean="0">
                <a:latin typeface="PingFang SC" charset="-122"/>
                <a:ea typeface="PingFang SC" charset="-122"/>
                <a:cs typeface="PingFang SC" charset="-122"/>
              </a:rPr>
              <a:t>创始人 </a:t>
            </a:r>
            <a:r>
              <a:rPr lang="en-US" altLang="zh-CN" dirty="0" smtClean="0">
                <a:latin typeface="PingFang SC" charset="-122"/>
                <a:ea typeface="PingFang SC" charset="-122"/>
                <a:cs typeface="PingFang SC" charset="-122"/>
              </a:rPr>
              <a:t>Ryan Dahl </a:t>
            </a:r>
            <a:r>
              <a:rPr lang="zh-CN" altLang="en-US" dirty="0" smtClean="0">
                <a:latin typeface="PingFang SC" charset="-122"/>
                <a:ea typeface="PingFang SC" charset="-122"/>
                <a:cs typeface="PingFang SC" charset="-122"/>
              </a:rPr>
              <a:t>回忆，他最初希望采用 </a:t>
            </a:r>
            <a:r>
              <a:rPr lang="en-US" altLang="zh-CN" dirty="0" smtClean="0">
                <a:latin typeface="PingFang SC" charset="-122"/>
                <a:ea typeface="PingFang SC" charset="-122"/>
                <a:cs typeface="PingFang SC" charset="-122"/>
              </a:rPr>
              <a:t>Ruby</a:t>
            </a:r>
            <a:r>
              <a:rPr lang="zh-CN" altLang="en-US" dirty="0" smtClean="0">
                <a:latin typeface="PingFang SC" charset="-122"/>
                <a:ea typeface="PingFang SC" charset="-122"/>
                <a:cs typeface="PingFang SC" charset="-122"/>
              </a:rPr>
              <a:t>，但是 </a:t>
            </a:r>
            <a:r>
              <a:rPr lang="en-US" altLang="zh-CN" dirty="0" smtClean="0">
                <a:latin typeface="PingFang SC" charset="-122"/>
                <a:ea typeface="PingFang SC" charset="-122"/>
                <a:cs typeface="PingFang SC" charset="-122"/>
              </a:rPr>
              <a:t>Ruby </a:t>
            </a:r>
            <a:r>
              <a:rPr lang="zh-CN" altLang="en-US" dirty="0" smtClean="0">
                <a:latin typeface="PingFang SC" charset="-122"/>
                <a:ea typeface="PingFang SC" charset="-122"/>
                <a:cs typeface="PingFang SC" charset="-122"/>
              </a:rPr>
              <a:t>的虚拟机效率不行；</a:t>
            </a:r>
            <a:endParaRPr lang="en-US" altLang="zh-CN" dirty="0" smtClean="0">
              <a:latin typeface="PingFang SC" charset="-122"/>
              <a:ea typeface="PingFang SC" charset="-122"/>
              <a:cs typeface="PingFang SC" charset="-122"/>
            </a:endParaRPr>
          </a:p>
          <a:p>
            <a:pPr marL="285750" indent="-285750">
              <a:lnSpc>
                <a:spcPct val="200000"/>
              </a:lnSpc>
              <a:buFont typeface="Wingdings" charset="2"/>
              <a:buChar char="Ø"/>
            </a:pPr>
            <a:r>
              <a:rPr lang="zh-CN" altLang="en-US" dirty="0" smtClean="0">
                <a:solidFill>
                  <a:srgbClr val="FF0000"/>
                </a:solidFill>
                <a:latin typeface="PingFang SC" charset="-122"/>
                <a:ea typeface="PingFang SC" charset="-122"/>
                <a:cs typeface="PingFang SC" charset="-122"/>
              </a:rPr>
              <a:t>注意：是 </a:t>
            </a:r>
            <a:r>
              <a:rPr lang="en-US" altLang="zh-CN" dirty="0" err="1" smtClean="0">
                <a:solidFill>
                  <a:srgbClr val="FF0000"/>
                </a:solidFill>
                <a:latin typeface="PingFang SC" charset="-122"/>
                <a:ea typeface="PingFang SC" charset="-122"/>
                <a:cs typeface="PingFang SC" charset="-122"/>
              </a:rPr>
              <a:t>Node.js</a:t>
            </a:r>
            <a:r>
              <a:rPr lang="zh-CN" altLang="en-US" dirty="0" smtClean="0">
                <a:solidFill>
                  <a:srgbClr val="FF0000"/>
                </a:solidFill>
                <a:latin typeface="PingFang SC" charset="-122"/>
                <a:ea typeface="PingFang SC" charset="-122"/>
                <a:cs typeface="PingFang SC" charset="-122"/>
              </a:rPr>
              <a:t> 选择了 </a:t>
            </a:r>
            <a:r>
              <a:rPr lang="en-US" altLang="zh-CN" dirty="0" smtClean="0">
                <a:solidFill>
                  <a:srgbClr val="FF0000"/>
                </a:solidFill>
                <a:latin typeface="PingFang SC" charset="-122"/>
                <a:ea typeface="PingFang SC" charset="-122"/>
                <a:cs typeface="PingFang SC" charset="-122"/>
              </a:rPr>
              <a:t>JavaScript</a:t>
            </a:r>
            <a:r>
              <a:rPr lang="zh-CN" altLang="en-US" dirty="0" smtClean="0">
                <a:solidFill>
                  <a:srgbClr val="FF0000"/>
                </a:solidFill>
                <a:latin typeface="PingFang SC" charset="-122"/>
                <a:ea typeface="PingFang SC" charset="-122"/>
                <a:cs typeface="PingFang SC" charset="-122"/>
              </a:rPr>
              <a:t>，不是 </a:t>
            </a:r>
            <a:r>
              <a:rPr lang="en-US" altLang="zh-CN" dirty="0" smtClean="0">
                <a:solidFill>
                  <a:srgbClr val="FF0000"/>
                </a:solidFill>
                <a:latin typeface="PingFang SC" charset="-122"/>
                <a:ea typeface="PingFang SC" charset="-122"/>
                <a:cs typeface="PingFang SC" charset="-122"/>
              </a:rPr>
              <a:t>JavaScript </a:t>
            </a:r>
            <a:r>
              <a:rPr lang="zh-CN" altLang="en-US" dirty="0" smtClean="0">
                <a:solidFill>
                  <a:srgbClr val="FF0000"/>
                </a:solidFill>
                <a:latin typeface="PingFang SC" charset="-122"/>
                <a:ea typeface="PingFang SC" charset="-122"/>
                <a:cs typeface="PingFang SC" charset="-122"/>
              </a:rPr>
              <a:t>发展出来了一个 </a:t>
            </a:r>
            <a:r>
              <a:rPr lang="en-US" altLang="zh-CN" dirty="0" err="1" smtClean="0">
                <a:solidFill>
                  <a:srgbClr val="FF0000"/>
                </a:solidFill>
                <a:latin typeface="PingFang SC" charset="-122"/>
                <a:ea typeface="PingFang SC" charset="-122"/>
                <a:cs typeface="PingFang SC" charset="-122"/>
              </a:rPr>
              <a:t>Node.js</a:t>
            </a:r>
            <a:endParaRPr lang="zh-CN" altLang="en-US" dirty="0">
              <a:solidFill>
                <a:srgbClr val="FF0000"/>
              </a:solidFill>
              <a:latin typeface="PingFang SC" charset="-122"/>
              <a:ea typeface="PingFang SC" charset="-122"/>
              <a:cs typeface="PingFang SC" charset="-122"/>
            </a:endParaRPr>
          </a:p>
        </p:txBody>
      </p:sp>
      <p:pic>
        <p:nvPicPr>
          <p:cNvPr id="11" name="图片 10"/>
          <p:cNvPicPr>
            <a:picLocks noChangeAspect="1"/>
          </p:cNvPicPr>
          <p:nvPr/>
        </p:nvPicPr>
        <p:blipFill>
          <a:blip r:embed="rId5"/>
          <a:stretch>
            <a:fillRect/>
          </a:stretch>
        </p:blipFill>
        <p:spPr>
          <a:xfrm>
            <a:off x="6487465" y="1332740"/>
            <a:ext cx="3583995" cy="2618178"/>
          </a:xfrm>
          <a:prstGeom prst="rect">
            <a:avLst/>
          </a:prstGeom>
        </p:spPr>
      </p:pic>
      <p:sp>
        <p:nvSpPr>
          <p:cNvPr id="4" name="幻灯片编号占位符 3"/>
          <p:cNvSpPr>
            <a:spLocks noGrp="1"/>
          </p:cNvSpPr>
          <p:nvPr>
            <p:ph type="sldNum" sz="quarter" idx="12"/>
          </p:nvPr>
        </p:nvSpPr>
        <p:spPr/>
        <p:txBody>
          <a:bodyPr/>
          <a:lstStyle/>
          <a:p>
            <a:fld id="{DDBD0BDB-383A-734D-90C4-1E20E144F254}" type="slidenum">
              <a:rPr kumimoji="1" lang="zh-CN" altLang="en-US" smtClean="0"/>
              <a:t>7</a:t>
            </a:fld>
            <a:endParaRPr kumimoji="1" lang="zh-CN" altLang="en-US"/>
          </a:p>
        </p:txBody>
      </p:sp>
    </p:spTree>
    <p:extLst>
      <p:ext uri="{BB962C8B-B14F-4D97-AF65-F5344CB8AC3E}">
        <p14:creationId xmlns:p14="http://schemas.microsoft.com/office/powerpoint/2010/main" val="1605086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4" name="幻灯片编号占位符 3"/>
          <p:cNvSpPr>
            <a:spLocks noGrp="1"/>
          </p:cNvSpPr>
          <p:nvPr>
            <p:ph type="sldNum" sz="quarter" idx="12"/>
          </p:nvPr>
        </p:nvSpPr>
        <p:spPr/>
        <p:txBody>
          <a:bodyPr/>
          <a:lstStyle/>
          <a:p>
            <a:fld id="{DDBD0BDB-383A-734D-90C4-1E20E144F254}" type="slidenum">
              <a:rPr kumimoji="1" lang="zh-CN" altLang="en-US" smtClean="0"/>
              <a:t>70</a:t>
            </a:fld>
            <a:endParaRPr kumimoji="1" lang="zh-CN" altLang="en-US"/>
          </a:p>
        </p:txBody>
      </p:sp>
      <p:sp>
        <p:nvSpPr>
          <p:cNvPr id="11" name="文本框 10"/>
          <p:cNvSpPr txBox="1"/>
          <p:nvPr/>
        </p:nvSpPr>
        <p:spPr>
          <a:xfrm>
            <a:off x="108673" y="167776"/>
            <a:ext cx="646331" cy="369332"/>
          </a:xfrm>
          <a:prstGeom prst="rect">
            <a:avLst/>
          </a:prstGeom>
          <a:noFill/>
        </p:spPr>
        <p:txBody>
          <a:bodyPr wrap="none" rtlCol="0">
            <a:spAutoFit/>
          </a:bodyPr>
          <a:lstStyle/>
          <a:p>
            <a:r>
              <a:rPr kumimoji="1" lang="zh-CN" altLang="en-US" b="1" dirty="0" smtClean="0">
                <a:solidFill>
                  <a:schemeClr val="bg1"/>
                </a:solidFill>
                <a:latin typeface="PingFang SC Semibold" charset="-122"/>
                <a:ea typeface="PingFang SC Semibold" charset="-122"/>
                <a:cs typeface="PingFang SC Semibold" charset="-122"/>
              </a:rPr>
              <a:t>附件</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094" y="684793"/>
            <a:ext cx="4371506" cy="5662032"/>
          </a:xfrm>
          <a:prstGeom prst="rect">
            <a:avLst/>
          </a:prstGeom>
        </p:spPr>
      </p:pic>
      <p:sp>
        <p:nvSpPr>
          <p:cNvPr id="15" name="矩形 14"/>
          <p:cNvSpPr/>
          <p:nvPr/>
        </p:nvSpPr>
        <p:spPr>
          <a:xfrm>
            <a:off x="657694" y="2869478"/>
            <a:ext cx="2468946" cy="1292662"/>
          </a:xfrm>
          <a:prstGeom prst="rect">
            <a:avLst/>
          </a:prstGeom>
        </p:spPr>
        <p:txBody>
          <a:bodyPr wrap="none">
            <a:spAutoFit/>
          </a:bodyPr>
          <a:lstStyle/>
          <a:p>
            <a:pPr algn="ctr">
              <a:lnSpc>
                <a:spcPct val="150000"/>
              </a:lnSpc>
            </a:pPr>
            <a:r>
              <a:rPr kumimoji="1" lang="en-US" altLang="zh-CN" sz="1600" b="1" dirty="0" smtClean="0">
                <a:solidFill>
                  <a:srgbClr val="00B050"/>
                </a:solidFill>
                <a:latin typeface="PingFang SC" charset="-122"/>
                <a:ea typeface="PingFang SC" charset="-122"/>
                <a:cs typeface="PingFang SC" charset="-122"/>
              </a:rPr>
              <a:t>58</a:t>
            </a:r>
            <a:r>
              <a:rPr kumimoji="1" lang="zh-CN" altLang="en-US" sz="1600" b="1" dirty="0" smtClean="0">
                <a:solidFill>
                  <a:srgbClr val="00B050"/>
                </a:solidFill>
                <a:latin typeface="PingFang SC" charset="-122"/>
                <a:ea typeface="PingFang SC" charset="-122"/>
                <a:cs typeface="PingFang SC" charset="-122"/>
              </a:rPr>
              <a:t>赶集集团内部</a:t>
            </a:r>
            <a:endParaRPr kumimoji="1" lang="en-US" altLang="zh-CN" sz="1600" b="1" dirty="0" smtClean="0">
              <a:solidFill>
                <a:srgbClr val="00B050"/>
              </a:solidFill>
              <a:latin typeface="PingFang SC" charset="-122"/>
              <a:ea typeface="PingFang SC" charset="-122"/>
              <a:cs typeface="PingFang SC" charset="-122"/>
            </a:endParaRPr>
          </a:p>
          <a:p>
            <a:pPr algn="ctr">
              <a:lnSpc>
                <a:spcPct val="150000"/>
              </a:lnSpc>
            </a:pPr>
            <a:r>
              <a:rPr kumimoji="1" lang="en-US" altLang="zh-CN" sz="2000" b="1" dirty="0" err="1" smtClean="0">
                <a:solidFill>
                  <a:srgbClr val="00B050"/>
                </a:solidFill>
                <a:latin typeface="PingFang SC" charset="-122"/>
                <a:ea typeface="PingFang SC" charset="-122"/>
                <a:cs typeface="PingFang SC" charset="-122"/>
              </a:rPr>
              <a:t>Node.js</a:t>
            </a:r>
            <a:r>
              <a:rPr kumimoji="1" lang="zh-CN" altLang="en-US" sz="2000" b="1" dirty="0">
                <a:solidFill>
                  <a:srgbClr val="00B050"/>
                </a:solidFill>
                <a:latin typeface="PingFang SC" charset="-122"/>
                <a:ea typeface="PingFang SC" charset="-122"/>
                <a:cs typeface="PingFang SC" charset="-122"/>
              </a:rPr>
              <a:t> </a:t>
            </a:r>
            <a:r>
              <a:rPr kumimoji="1" lang="zh-CN" altLang="en-US" sz="2000" b="1" dirty="0" smtClean="0">
                <a:solidFill>
                  <a:srgbClr val="00B050"/>
                </a:solidFill>
                <a:latin typeface="PingFang SC" charset="-122"/>
                <a:ea typeface="PingFang SC" charset="-122"/>
                <a:cs typeface="PingFang SC" charset="-122"/>
              </a:rPr>
              <a:t>技术讨论群</a:t>
            </a:r>
            <a:endParaRPr kumimoji="1" lang="en-US" altLang="zh-CN" sz="2000" b="1" dirty="0" smtClean="0">
              <a:solidFill>
                <a:srgbClr val="00B050"/>
              </a:solidFill>
              <a:latin typeface="PingFang SC" charset="-122"/>
              <a:ea typeface="PingFang SC" charset="-122"/>
              <a:cs typeface="PingFang SC" charset="-122"/>
            </a:endParaRPr>
          </a:p>
          <a:p>
            <a:pPr algn="ctr">
              <a:lnSpc>
                <a:spcPct val="150000"/>
              </a:lnSpc>
            </a:pPr>
            <a:r>
              <a:rPr lang="zh-CN" altLang="en-US" sz="1600" b="1" dirty="0" smtClean="0">
                <a:solidFill>
                  <a:srgbClr val="00B050"/>
                </a:solidFill>
                <a:latin typeface="PingFang SC" charset="-122"/>
                <a:ea typeface="PingFang SC" charset="-122"/>
                <a:cs typeface="PingFang SC" charset="-122"/>
              </a:rPr>
              <a:t>有问题？群里聊！</a:t>
            </a:r>
            <a:endParaRPr lang="zh-CN" altLang="en-US" sz="1600" b="1" dirty="0">
              <a:solidFill>
                <a:srgbClr val="00B050"/>
              </a:solidFill>
              <a:latin typeface="PingFang SC" charset="-122"/>
              <a:ea typeface="PingFang SC" charset="-122"/>
              <a:cs typeface="PingFang SC" charset="-122"/>
            </a:endParaRPr>
          </a:p>
        </p:txBody>
      </p:sp>
    </p:spTree>
    <p:extLst>
      <p:ext uri="{BB962C8B-B14F-4D97-AF65-F5344CB8AC3E}">
        <p14:creationId xmlns:p14="http://schemas.microsoft.com/office/powerpoint/2010/main" val="144099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2"/>
            <a:stretch>
              <a:fillRect/>
            </a:stretch>
          </p:blipFill>
          <p:spPr>
            <a:xfrm>
              <a:off x="-1" y="0"/>
              <a:ext cx="12192001" cy="635255"/>
            </a:xfrm>
            <a:prstGeom prst="rect">
              <a:avLst/>
            </a:prstGeom>
          </p:spPr>
        </p:pic>
        <p:pic>
          <p:nvPicPr>
            <p:cNvPr id="6" name="Picture 17"/>
            <p:cNvPicPr>
              <a:picLocks noChangeAspect="1"/>
            </p:cNvPicPr>
            <p:nvPr/>
          </p:nvPicPr>
          <p:blipFill>
            <a:blip r:embed="rId3"/>
            <a:stretch>
              <a:fillRect/>
            </a:stretch>
          </p:blipFill>
          <p:spPr>
            <a:xfrm>
              <a:off x="-1" y="6350000"/>
              <a:ext cx="12192001" cy="508000"/>
            </a:xfrm>
            <a:prstGeom prst="rect">
              <a:avLst/>
            </a:prstGeom>
          </p:spPr>
        </p:pic>
        <p:pic>
          <p:nvPicPr>
            <p:cNvPr id="7" name="图片 6"/>
            <p:cNvPicPr>
              <a:picLocks noChangeAspect="1"/>
            </p:cNvPicPr>
            <p:nvPr/>
          </p:nvPicPr>
          <p:blipFill>
            <a:blip r:embed="rId4"/>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err="1" smtClean="0">
                <a:solidFill>
                  <a:srgbClr val="00B050"/>
                </a:solidFill>
                <a:latin typeface="PingFang SC" charset="-122"/>
                <a:ea typeface="PingFang SC" charset="-122"/>
                <a:cs typeface="PingFang SC" charset="-122"/>
              </a:rPr>
              <a:t>Node.js</a:t>
            </a:r>
            <a:r>
              <a:rPr lang="en-US" altLang="zh-CN" dirty="0" smtClean="0">
                <a:solidFill>
                  <a:srgbClr val="00B050"/>
                </a:solidFill>
                <a:latin typeface="PingFang SC" charset="-122"/>
                <a:ea typeface="PingFang SC" charset="-122"/>
                <a:cs typeface="PingFang SC" charset="-122"/>
              </a:rPr>
              <a:t> </a:t>
            </a:r>
            <a:r>
              <a:rPr lang="zh-CN" altLang="en-US" dirty="0" smtClean="0">
                <a:solidFill>
                  <a:srgbClr val="00B050"/>
                </a:solidFill>
                <a:latin typeface="PingFang SC" charset="-122"/>
                <a:ea typeface="PingFang SC" charset="-122"/>
                <a:cs typeface="PingFang SC" charset="-122"/>
              </a:rPr>
              <a:t>的诞生</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sp>
        <p:nvSpPr>
          <p:cNvPr id="3" name="矩形 2"/>
          <p:cNvSpPr/>
          <p:nvPr/>
        </p:nvSpPr>
        <p:spPr>
          <a:xfrm>
            <a:off x="697235" y="2146695"/>
            <a:ext cx="10390225" cy="3785652"/>
          </a:xfrm>
          <a:prstGeom prst="rect">
            <a:avLst/>
          </a:prstGeom>
        </p:spPr>
        <p:txBody>
          <a:bodyPr wrap="square">
            <a:spAutoFit/>
          </a:bodyPr>
          <a:lstStyle/>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2008</a:t>
            </a:r>
            <a:r>
              <a:rPr lang="zh-CN" altLang="en-US" sz="2000" dirty="0" smtClean="0">
                <a:solidFill>
                  <a:srgbClr val="FF0000"/>
                </a:solidFill>
                <a:latin typeface="PingFang SC" charset="-122"/>
                <a:ea typeface="PingFang SC" charset="-122"/>
                <a:cs typeface="PingFang SC" charset="-122"/>
              </a:rPr>
              <a:t>年左右</a:t>
            </a:r>
            <a:r>
              <a:rPr lang="zh-CN" altLang="en-US" sz="2000" dirty="0" smtClean="0">
                <a:latin typeface="PingFang SC" charset="-122"/>
                <a:ea typeface="PingFang SC" charset="-122"/>
                <a:cs typeface="PingFang SC" charset="-122"/>
              </a:rPr>
              <a:t>，随着 </a:t>
            </a:r>
            <a:r>
              <a:rPr lang="en-US" altLang="zh-CN" sz="2000" dirty="0" smtClean="0">
                <a:latin typeface="PingFang SC" charset="-122"/>
                <a:ea typeface="PingFang SC" charset="-122"/>
                <a:cs typeface="PingFang SC" charset="-122"/>
              </a:rPr>
              <a:t>AJAX </a:t>
            </a:r>
            <a:r>
              <a:rPr lang="zh-CN" altLang="en-US" sz="2000" dirty="0" smtClean="0">
                <a:latin typeface="PingFang SC" charset="-122"/>
                <a:ea typeface="PingFang SC" charset="-122"/>
                <a:cs typeface="PingFang SC" charset="-122"/>
              </a:rPr>
              <a:t>的逐渐普及，</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开发逐渐走向复杂化，系统化；</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2</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想要创建一个轻量级，适应现代 </a:t>
            </a:r>
            <a:r>
              <a:rPr lang="en-US" altLang="zh-CN" sz="2000" dirty="0" smtClean="0">
                <a:latin typeface="PingFang SC" charset="-122"/>
                <a:ea typeface="PingFang SC" charset="-122"/>
                <a:cs typeface="PingFang SC" charset="-122"/>
              </a:rPr>
              <a:t>Web </a:t>
            </a:r>
            <a:r>
              <a:rPr lang="zh-CN" altLang="en-US" sz="2000" dirty="0" smtClean="0">
                <a:latin typeface="PingFang SC" charset="-122"/>
                <a:ea typeface="PingFang SC" charset="-122"/>
                <a:cs typeface="PingFang SC" charset="-122"/>
              </a:rPr>
              <a:t>开发的平台；</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2009</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5</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在 </a:t>
            </a:r>
            <a:r>
              <a:rPr lang="en-US" altLang="zh-CN" sz="2000" dirty="0" smtClean="0">
                <a:latin typeface="PingFang SC" charset="-122"/>
                <a:ea typeface="PingFang SC" charset="-122"/>
                <a:cs typeface="PingFang SC" charset="-122"/>
              </a:rPr>
              <a:t>GitHub </a:t>
            </a:r>
            <a:r>
              <a:rPr lang="zh-CN" altLang="en-US" sz="2000" dirty="0" smtClean="0">
                <a:latin typeface="PingFang SC" charset="-122"/>
                <a:ea typeface="PingFang SC" charset="-122"/>
                <a:cs typeface="PingFang SC" charset="-122"/>
              </a:rPr>
              <a:t>中开源了最初版本，同年</a:t>
            </a:r>
            <a:r>
              <a:rPr lang="en-US" altLang="zh-CN" sz="2000" dirty="0" smtClean="0">
                <a:latin typeface="PingFang SC" charset="-122"/>
                <a:ea typeface="PingFang SC" charset="-122"/>
                <a:cs typeface="PingFang SC" charset="-122"/>
              </a:rPr>
              <a:t>11</a:t>
            </a:r>
            <a:r>
              <a:rPr lang="zh-CN" altLang="en-US" sz="2000" dirty="0" smtClean="0">
                <a:latin typeface="PingFang SC" charset="-122"/>
                <a:ea typeface="PingFang SC" charset="-122"/>
                <a:cs typeface="PingFang SC" charset="-122"/>
              </a:rPr>
              <a:t>月的 </a:t>
            </a:r>
            <a:r>
              <a:rPr lang="en-US" altLang="zh-CN" sz="2000" dirty="0" err="1" smtClean="0">
                <a:latin typeface="PingFang SC" charset="-122"/>
                <a:ea typeface="PingFang SC" charset="-122"/>
                <a:cs typeface="PingFang SC" charset="-122"/>
              </a:rPr>
              <a:t>JSConf</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就安排了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讲座；</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2010</a:t>
            </a:r>
            <a:r>
              <a:rPr lang="zh-CN" altLang="en-US" sz="2000" dirty="0" smtClean="0">
                <a:solidFill>
                  <a:srgbClr val="FF0000"/>
                </a:solidFill>
                <a:latin typeface="PingFang SC" charset="-122"/>
                <a:ea typeface="PingFang SC" charset="-122"/>
                <a:cs typeface="PingFang SC" charset="-122"/>
              </a:rPr>
              <a:t>年底</a:t>
            </a:r>
            <a:r>
              <a:rPr lang="zh-CN" altLang="en-US" sz="2000" dirty="0" smtClean="0">
                <a:latin typeface="PingFang SC" charset="-122"/>
                <a:ea typeface="PingFang SC" charset="-122"/>
                <a:cs typeface="PingFang SC" charset="-122"/>
              </a:rPr>
              <a:t>，</a:t>
            </a:r>
            <a:r>
              <a:rPr lang="en-US" altLang="zh-CN" sz="2000" dirty="0" err="1" smtClean="0">
                <a:latin typeface="PingFang SC" charset="-122"/>
                <a:ea typeface="PingFang SC" charset="-122"/>
                <a:cs typeface="PingFang SC" charset="-122"/>
              </a:rPr>
              <a:t>Joyent</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公司资助，</a:t>
            </a:r>
            <a:r>
              <a:rPr lang="en-US" altLang="zh-CN" sz="2000" dirty="0" smtClean="0">
                <a:latin typeface="PingFang SC" charset="-122"/>
                <a:ea typeface="PingFang SC" charset="-122"/>
                <a:cs typeface="PingFang SC" charset="-122"/>
              </a:rPr>
              <a:t>Ryan Dahl </a:t>
            </a:r>
            <a:r>
              <a:rPr lang="zh-CN" altLang="en-US" sz="2000" dirty="0" smtClean="0">
                <a:latin typeface="PingFang SC" charset="-122"/>
                <a:ea typeface="PingFang SC" charset="-122"/>
                <a:cs typeface="PingFang SC" charset="-122"/>
              </a:rPr>
              <a:t>也加入了该公司，专门负责 </a:t>
            </a:r>
            <a:r>
              <a:rPr lang="en-US" altLang="zh-CN" sz="2000" dirty="0" err="1" smtClean="0">
                <a:latin typeface="PingFang SC" charset="-122"/>
                <a:ea typeface="PingFang SC" charset="-122"/>
                <a:cs typeface="PingFang SC" charset="-122"/>
              </a:rPr>
              <a:t>Node.js</a:t>
            </a:r>
            <a:r>
              <a:rPr lang="en-US" altLang="zh-CN" sz="2000" dirty="0" smtClean="0">
                <a:latin typeface="PingFang SC" charset="-122"/>
                <a:ea typeface="PingFang SC" charset="-122"/>
                <a:cs typeface="PingFang SC" charset="-122"/>
              </a:rPr>
              <a:t> </a:t>
            </a:r>
            <a:r>
              <a:rPr lang="zh-CN" altLang="en-US" sz="2000" dirty="0" smtClean="0">
                <a:latin typeface="PingFang SC" charset="-122"/>
                <a:ea typeface="PingFang SC" charset="-122"/>
                <a:cs typeface="PingFang SC" charset="-122"/>
              </a:rPr>
              <a:t>的开发；</a:t>
            </a:r>
            <a:endParaRPr lang="en-US" altLang="zh-CN" sz="2000" dirty="0" smtClean="0">
              <a:latin typeface="PingFang SC" charset="-122"/>
              <a:ea typeface="PingFang SC" charset="-122"/>
              <a:cs typeface="PingFang SC" charset="-122"/>
            </a:endParaRPr>
          </a:p>
          <a:p>
            <a:pPr marL="285750" indent="-285750">
              <a:lnSpc>
                <a:spcPct val="200000"/>
              </a:lnSpc>
              <a:buFont typeface="Wingdings" charset="2"/>
              <a:buChar char="Ø"/>
            </a:pPr>
            <a:r>
              <a:rPr lang="en-US" altLang="zh-CN" sz="2000" dirty="0" smtClean="0">
                <a:solidFill>
                  <a:srgbClr val="FF0000"/>
                </a:solidFill>
                <a:latin typeface="PingFang SC" charset="-122"/>
                <a:ea typeface="PingFang SC" charset="-122"/>
                <a:cs typeface="PingFang SC" charset="-122"/>
              </a:rPr>
              <a:t>2011</a:t>
            </a:r>
            <a:r>
              <a:rPr lang="zh-CN" altLang="en-US" sz="2000" dirty="0" smtClean="0">
                <a:solidFill>
                  <a:srgbClr val="FF0000"/>
                </a:solidFill>
                <a:latin typeface="PingFang SC" charset="-122"/>
                <a:ea typeface="PingFang SC" charset="-122"/>
                <a:cs typeface="PingFang SC" charset="-122"/>
              </a:rPr>
              <a:t>年</a:t>
            </a:r>
            <a:r>
              <a:rPr lang="en-US" altLang="zh-CN" sz="2000" dirty="0" smtClean="0">
                <a:solidFill>
                  <a:srgbClr val="FF0000"/>
                </a:solidFill>
                <a:latin typeface="PingFang SC" charset="-122"/>
                <a:ea typeface="PingFang SC" charset="-122"/>
                <a:cs typeface="PingFang SC" charset="-122"/>
              </a:rPr>
              <a:t>7</a:t>
            </a:r>
            <a:r>
              <a:rPr lang="zh-CN" altLang="en-US" sz="2000" dirty="0" smtClean="0">
                <a:solidFill>
                  <a:srgbClr val="FF0000"/>
                </a:solidFill>
                <a:latin typeface="PingFang SC" charset="-122"/>
                <a:ea typeface="PingFang SC" charset="-122"/>
                <a:cs typeface="PingFang SC" charset="-122"/>
              </a:rPr>
              <a:t>月</a:t>
            </a:r>
            <a:r>
              <a:rPr lang="zh-CN" altLang="en-US" sz="2000" dirty="0" smtClean="0">
                <a:latin typeface="PingFang SC" charset="-122"/>
                <a:ea typeface="PingFang SC" charset="-122"/>
                <a:cs typeface="PingFang SC" charset="-122"/>
              </a:rPr>
              <a:t>，在微软的支持下登陆 </a:t>
            </a:r>
            <a:r>
              <a:rPr lang="en-US" altLang="zh-CN" sz="2000" dirty="0" smtClean="0">
                <a:latin typeface="PingFang SC" charset="-122"/>
                <a:ea typeface="PingFang SC" charset="-122"/>
                <a:cs typeface="PingFang SC" charset="-122"/>
              </a:rPr>
              <a:t>Windows </a:t>
            </a:r>
            <a:r>
              <a:rPr lang="zh-CN" altLang="en-US" sz="2000" dirty="0" smtClean="0">
                <a:latin typeface="PingFang SC" charset="-122"/>
                <a:ea typeface="PingFang SC" charset="-122"/>
                <a:cs typeface="PingFang SC" charset="-122"/>
              </a:rPr>
              <a:t>平台；</a:t>
            </a:r>
            <a:endParaRPr lang="en-US" altLang="zh-CN" sz="2000" dirty="0" smtClean="0">
              <a:latin typeface="PingFang SC" charset="-122"/>
              <a:ea typeface="PingFang SC" charset="-122"/>
              <a:cs typeface="PingFang SC" charset="-122"/>
            </a:endParaRPr>
          </a:p>
        </p:txBody>
      </p:sp>
      <p:sp>
        <p:nvSpPr>
          <p:cNvPr id="4" name="幻灯片编号占位符 3"/>
          <p:cNvSpPr>
            <a:spLocks noGrp="1"/>
          </p:cNvSpPr>
          <p:nvPr>
            <p:ph type="sldNum" sz="quarter" idx="12"/>
          </p:nvPr>
        </p:nvSpPr>
        <p:spPr/>
        <p:txBody>
          <a:bodyPr/>
          <a:lstStyle/>
          <a:p>
            <a:fld id="{DDBD0BDB-383A-734D-90C4-1E20E144F254}" type="slidenum">
              <a:rPr kumimoji="1" lang="zh-CN" altLang="en-US" smtClean="0"/>
              <a:t>8</a:t>
            </a:fld>
            <a:endParaRPr kumimoji="1" lang="zh-CN" altLang="en-US"/>
          </a:p>
        </p:txBody>
      </p:sp>
    </p:spTree>
    <p:extLst>
      <p:ext uri="{BB962C8B-B14F-4D97-AF65-F5344CB8AC3E}">
        <p14:creationId xmlns:p14="http://schemas.microsoft.com/office/powerpoint/2010/main" val="11704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 9"/>
          <p:cNvGrpSpPr/>
          <p:nvPr/>
        </p:nvGrpSpPr>
        <p:grpSpPr>
          <a:xfrm>
            <a:off x="-1" y="0"/>
            <a:ext cx="12192001" cy="6858000"/>
            <a:chOff x="-1" y="0"/>
            <a:chExt cx="12192001" cy="6858000"/>
          </a:xfrm>
        </p:grpSpPr>
        <p:pic>
          <p:nvPicPr>
            <p:cNvPr id="5" name="图片 4"/>
            <p:cNvPicPr>
              <a:picLocks noChangeAspect="1"/>
            </p:cNvPicPr>
            <p:nvPr/>
          </p:nvPicPr>
          <p:blipFill>
            <a:blip r:embed="rId3"/>
            <a:stretch>
              <a:fillRect/>
            </a:stretch>
          </p:blipFill>
          <p:spPr>
            <a:xfrm>
              <a:off x="-1" y="0"/>
              <a:ext cx="12192001" cy="635255"/>
            </a:xfrm>
            <a:prstGeom prst="rect">
              <a:avLst/>
            </a:prstGeom>
          </p:spPr>
        </p:pic>
        <p:pic>
          <p:nvPicPr>
            <p:cNvPr id="6" name="Picture 17"/>
            <p:cNvPicPr>
              <a:picLocks noChangeAspect="1"/>
            </p:cNvPicPr>
            <p:nvPr/>
          </p:nvPicPr>
          <p:blipFill>
            <a:blip r:embed="rId4"/>
            <a:stretch>
              <a:fillRect/>
            </a:stretch>
          </p:blipFill>
          <p:spPr>
            <a:xfrm>
              <a:off x="-1" y="6350000"/>
              <a:ext cx="12192001" cy="508000"/>
            </a:xfrm>
            <a:prstGeom prst="rect">
              <a:avLst/>
            </a:prstGeom>
          </p:spPr>
        </p:pic>
        <p:pic>
          <p:nvPicPr>
            <p:cNvPr id="7" name="图片 6"/>
            <p:cNvPicPr>
              <a:picLocks noChangeAspect="1"/>
            </p:cNvPicPr>
            <p:nvPr/>
          </p:nvPicPr>
          <p:blipFill>
            <a:blip r:embed="rId5"/>
            <a:stretch>
              <a:fillRect/>
            </a:stretch>
          </p:blipFill>
          <p:spPr>
            <a:xfrm>
              <a:off x="11087460" y="72614"/>
              <a:ext cx="818067" cy="501139"/>
            </a:xfrm>
            <a:prstGeom prst="rect">
              <a:avLst/>
            </a:prstGeom>
          </p:spPr>
        </p:pic>
      </p:grpSp>
      <p:sp>
        <p:nvSpPr>
          <p:cNvPr id="2" name="标题 1"/>
          <p:cNvSpPr>
            <a:spLocks noGrp="1"/>
          </p:cNvSpPr>
          <p:nvPr>
            <p:ph type="title"/>
          </p:nvPr>
        </p:nvSpPr>
        <p:spPr>
          <a:xfrm>
            <a:off x="571860" y="646367"/>
            <a:ext cx="10515600" cy="1082675"/>
          </a:xfrm>
          <a:ln>
            <a:noFill/>
          </a:ln>
        </p:spPr>
        <p:txBody>
          <a:bodyPr anchor="b"/>
          <a:lstStyle/>
          <a:p>
            <a:r>
              <a:rPr lang="en-US" altLang="zh-CN" dirty="0" smtClean="0">
                <a:solidFill>
                  <a:srgbClr val="00B050"/>
                </a:solidFill>
                <a:latin typeface="PingFang SC" charset="-122"/>
                <a:ea typeface="PingFang SC" charset="-122"/>
                <a:cs typeface="PingFang SC" charset="-122"/>
              </a:rPr>
              <a:t>Ryan Dahl</a:t>
            </a:r>
            <a:endParaRPr kumimoji="1" lang="zh-CN" altLang="en-US" dirty="0">
              <a:solidFill>
                <a:srgbClr val="00B050"/>
              </a:solidFill>
              <a:latin typeface="PingFang SC" charset="-122"/>
              <a:ea typeface="PingFang SC" charset="-122"/>
              <a:cs typeface="PingFang SC" charset="-122"/>
            </a:endParaRPr>
          </a:p>
        </p:txBody>
      </p:sp>
      <p:sp>
        <p:nvSpPr>
          <p:cNvPr id="9" name="文本框 8"/>
          <p:cNvSpPr txBox="1"/>
          <p:nvPr/>
        </p:nvSpPr>
        <p:spPr>
          <a:xfrm>
            <a:off x="108673" y="167776"/>
            <a:ext cx="1550424" cy="369332"/>
          </a:xfrm>
          <a:prstGeom prst="rect">
            <a:avLst/>
          </a:prstGeom>
          <a:noFill/>
        </p:spPr>
        <p:txBody>
          <a:bodyPr wrap="none" rtlCol="0">
            <a:spAutoFit/>
          </a:bodyPr>
          <a:lstStyle/>
          <a:p>
            <a:r>
              <a:rPr kumimoji="1" lang="en-US" altLang="zh-CN" b="1" dirty="0" err="1" smtClean="0">
                <a:solidFill>
                  <a:schemeClr val="bg1"/>
                </a:solidFill>
                <a:latin typeface="PingFang SC Semibold" charset="-122"/>
                <a:ea typeface="PingFang SC Semibold" charset="-122"/>
                <a:cs typeface="PingFang SC Semibold" charset="-122"/>
              </a:rPr>
              <a:t>Node.js</a:t>
            </a:r>
            <a:r>
              <a:rPr kumimoji="1" lang="zh-CN" altLang="en-US" b="1" dirty="0" smtClean="0">
                <a:solidFill>
                  <a:schemeClr val="bg1"/>
                </a:solidFill>
                <a:latin typeface="PingFang SC Semibold" charset="-122"/>
                <a:ea typeface="PingFang SC Semibold" charset="-122"/>
                <a:cs typeface="PingFang SC Semibold" charset="-122"/>
              </a:rPr>
              <a:t> 简介</a:t>
            </a:r>
            <a:endParaRPr kumimoji="1" lang="zh-CN" altLang="en-US" b="1" dirty="0">
              <a:solidFill>
                <a:schemeClr val="bg1"/>
              </a:solidFill>
              <a:latin typeface="PingFang SC Semibold" charset="-122"/>
              <a:ea typeface="PingFang SC Semibold" charset="-122"/>
              <a:cs typeface="PingFang SC Semibold" charset="-122"/>
            </a:endParaRPr>
          </a:p>
        </p:txBody>
      </p:sp>
      <p:pic>
        <p:nvPicPr>
          <p:cNvPr id="11" name="Picture 2" descr="http://cdn.infoqstatic.com/statics_s1_20150519-0054u2/resource/articles/node-js-and-io-js/zh/resources/0520000.png"/>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218560" y="1881442"/>
            <a:ext cx="5754877" cy="4316158"/>
          </a:xfrm>
          <a:prstGeom prst="rect">
            <a:avLst/>
          </a:prstGeom>
          <a:noFill/>
          <a:extLst>
            <a:ext uri="{909E8E84-426E-40DD-AFC4-6F175D3DCCD1}">
              <a14:hiddenFill xmlns:a14="http://schemas.microsoft.com/office/drawing/2010/main">
                <a:solidFill>
                  <a:srgbClr val="FFFFFF"/>
                </a:solidFill>
              </a14:hiddenFill>
            </a:ext>
          </a:extLst>
        </p:spPr>
      </p:pic>
      <p:sp>
        <p:nvSpPr>
          <p:cNvPr id="3" name="幻灯片编号占位符 2"/>
          <p:cNvSpPr>
            <a:spLocks noGrp="1"/>
          </p:cNvSpPr>
          <p:nvPr>
            <p:ph type="sldNum" sz="quarter" idx="12"/>
          </p:nvPr>
        </p:nvSpPr>
        <p:spPr/>
        <p:txBody>
          <a:bodyPr/>
          <a:lstStyle/>
          <a:p>
            <a:fld id="{DDBD0BDB-383A-734D-90C4-1E20E144F254}" type="slidenum">
              <a:rPr kumimoji="1" lang="zh-CN" altLang="en-US" smtClean="0"/>
              <a:t>9</a:t>
            </a:fld>
            <a:endParaRPr kumimoji="1" lang="zh-CN" altLang="en-US"/>
          </a:p>
        </p:txBody>
      </p:sp>
    </p:spTree>
    <p:extLst>
      <p:ext uri="{BB962C8B-B14F-4D97-AF65-F5344CB8AC3E}">
        <p14:creationId xmlns:p14="http://schemas.microsoft.com/office/powerpoint/2010/main" val="6899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3466</TotalTime>
  <Words>5140</Words>
  <Application>Microsoft Macintosh PowerPoint</Application>
  <PresentationFormat>宽屏</PresentationFormat>
  <Paragraphs>651</Paragraphs>
  <Slides>70</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DengXian</vt:lpstr>
      <vt:lpstr>DengXian Light</vt:lpstr>
      <vt:lpstr>PingFang SC</vt:lpstr>
      <vt:lpstr>PingFang SC Semibold</vt:lpstr>
      <vt:lpstr>STKaiti</vt:lpstr>
      <vt:lpstr>STLiti</vt:lpstr>
      <vt:lpstr>Wingdings</vt:lpstr>
      <vt:lpstr>Arial</vt:lpstr>
      <vt:lpstr>Office 主题</vt:lpstr>
      <vt:lpstr>PowerPoint 演示文稿</vt:lpstr>
      <vt:lpstr>Hello World</vt:lpstr>
      <vt:lpstr>Node.js 简介</vt:lpstr>
      <vt:lpstr>Client's JavaScript</vt:lpstr>
      <vt:lpstr>What is Node.js</vt:lpstr>
      <vt:lpstr>What is Node.js</vt:lpstr>
      <vt:lpstr>WHY JavaScript</vt:lpstr>
      <vt:lpstr>Node.js 的诞生</vt:lpstr>
      <vt:lpstr>Ryan Dahl</vt:lpstr>
      <vt:lpstr>IO.js</vt:lpstr>
      <vt:lpstr>Node.js 的实现</vt:lpstr>
      <vt:lpstr>Node.js 在 Web 中的用途</vt:lpstr>
      <vt:lpstr>Node.js 在 Web 中的用途</vt:lpstr>
      <vt:lpstr>Node.js 在当下的使用</vt:lpstr>
      <vt:lpstr>Node.js 安装</vt:lpstr>
      <vt:lpstr>PowerPoint 演示文稿</vt:lpstr>
      <vt:lpstr>Node.js 快速入门 </vt:lpstr>
      <vt:lpstr>PowerPoint 演示文稿</vt:lpstr>
      <vt:lpstr>PowerPoint 演示文稿</vt:lpstr>
      <vt:lpstr>PowerPoint 演示文稿</vt:lpstr>
      <vt:lpstr>PowerPoint 演示文稿</vt:lpstr>
      <vt:lpstr>Node.js 调试 </vt:lpstr>
      <vt:lpstr>PowerPoint 演示文稿</vt:lpstr>
      <vt:lpstr>Node.js 异步编程</vt:lpstr>
      <vt:lpstr>PowerPoint 演示文稿</vt:lpstr>
      <vt:lpstr>PowerPoint 演示文稿</vt:lpstr>
      <vt:lpstr>PowerPoint 演示文稿</vt:lpstr>
      <vt:lpstr>Node.js 非阻塞 I/O和事件驱动和非阻塞机制  </vt:lpstr>
      <vt:lpstr>PowerPoint 演示文稿</vt:lpstr>
      <vt:lpstr>PowerPoint 演示文稿</vt:lpstr>
      <vt:lpstr>PowerPoint 演示文稿</vt:lpstr>
      <vt:lpstr>Node.js 核心模块和对象  </vt:lpstr>
      <vt:lpstr>PowerPoint 演示文稿</vt:lpstr>
      <vt:lpstr>PowerPoint 演示文稿</vt:lpstr>
      <vt:lpstr>PowerPoint 演示文稿</vt:lpstr>
      <vt:lpstr>      性能优化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通过数据库索引加速查询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Hope5114</dc:creator>
  <cp:lastModifiedBy>Hope5114</cp:lastModifiedBy>
  <cp:revision>171</cp:revision>
  <dcterms:created xsi:type="dcterms:W3CDTF">2017-08-02T09:28:04Z</dcterms:created>
  <dcterms:modified xsi:type="dcterms:W3CDTF">2017-08-09T06:34:37Z</dcterms:modified>
</cp:coreProperties>
</file>